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10" r:id="rId1"/>
  </p:sldMasterIdLst>
  <p:notesMasterIdLst>
    <p:notesMasterId r:id="rId47"/>
  </p:notesMasterIdLst>
  <p:sldIdLst>
    <p:sldId id="256" r:id="rId2"/>
    <p:sldId id="257" r:id="rId3"/>
    <p:sldId id="274" r:id="rId4"/>
    <p:sldId id="258" r:id="rId5"/>
    <p:sldId id="275" r:id="rId6"/>
    <p:sldId id="259" r:id="rId7"/>
    <p:sldId id="276" r:id="rId8"/>
    <p:sldId id="260" r:id="rId9"/>
    <p:sldId id="277" r:id="rId10"/>
    <p:sldId id="278" r:id="rId11"/>
    <p:sldId id="279" r:id="rId12"/>
    <p:sldId id="261" r:id="rId13"/>
    <p:sldId id="280" r:id="rId14"/>
    <p:sldId id="281" r:id="rId15"/>
    <p:sldId id="262" r:id="rId16"/>
    <p:sldId id="282" r:id="rId17"/>
    <p:sldId id="283" r:id="rId18"/>
    <p:sldId id="284" r:id="rId19"/>
    <p:sldId id="285" r:id="rId20"/>
    <p:sldId id="286" r:id="rId21"/>
    <p:sldId id="263" r:id="rId22"/>
    <p:sldId id="287" r:id="rId23"/>
    <p:sldId id="264" r:id="rId24"/>
    <p:sldId id="289" r:id="rId25"/>
    <p:sldId id="288" r:id="rId26"/>
    <p:sldId id="290" r:id="rId27"/>
    <p:sldId id="266" r:id="rId28"/>
    <p:sldId id="296" r:id="rId29"/>
    <p:sldId id="295" r:id="rId30"/>
    <p:sldId id="298" r:id="rId31"/>
    <p:sldId id="299" r:id="rId32"/>
    <p:sldId id="300" r:id="rId33"/>
    <p:sldId id="267" r:id="rId34"/>
    <p:sldId id="301" r:id="rId35"/>
    <p:sldId id="268" r:id="rId36"/>
    <p:sldId id="297" r:id="rId37"/>
    <p:sldId id="269" r:id="rId38"/>
    <p:sldId id="292" r:id="rId39"/>
    <p:sldId id="293" r:id="rId40"/>
    <p:sldId id="294" r:id="rId41"/>
    <p:sldId id="270" r:id="rId42"/>
    <p:sldId id="271" r:id="rId43"/>
    <p:sldId id="272" r:id="rId44"/>
    <p:sldId id="273" r:id="rId45"/>
    <p:sldId id="291" r:id="rId4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35CDB6A-5F74-5787-32F8-CF4539E7B1EF}" name="Sathvika Sarvani" initials="SS" userId="7142a517638d78b3"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88" autoAdjust="0"/>
    <p:restoredTop sz="94061" autoAdjust="0"/>
  </p:normalViewPr>
  <p:slideViewPr>
    <p:cSldViewPr snapToGrid="0">
      <p:cViewPr varScale="1">
        <p:scale>
          <a:sx n="92" d="100"/>
          <a:sy n="92" d="100"/>
        </p:scale>
        <p:origin x="756" y="84"/>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39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5600192f5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5600192f5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5600192f59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5600192f59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560018442c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560018442c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5600192f59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5600192f59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5600192f59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5600192f5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59fd6a19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59fd6a19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59fd6a199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59fd6a199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5600192f59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5600192f5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25600192f59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25600192f59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560018442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560018442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5600192f5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5600192f5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5600192f5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5600192f5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5600192f5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5600192f5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560018442c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560018442c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560018442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560018442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5600192f59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5600192f5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F341D-469A-1F46-A0BE-5FEC6AE8A17F}"/>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F0C07950-FAD5-EEE8-F6FB-46CD0A14DFE1}"/>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4540F36-309A-ABA2-D18F-D4A6894FDDA5}"/>
              </a:ext>
            </a:extLst>
          </p:cNvPr>
          <p:cNvSpPr>
            <a:spLocks noGrp="1"/>
          </p:cNvSpPr>
          <p:nvPr>
            <p:ph type="dt" sz="half" idx="10"/>
          </p:nvPr>
        </p:nvSpPr>
        <p:spPr/>
        <p:txBody>
          <a:bodyPr/>
          <a:lstStyle/>
          <a:p>
            <a:fld id="{4AAD347D-5ACD-4C99-B74B-A9C85AD731AF}" type="datetimeFigureOut">
              <a:rPr lang="en-US" smtClean="0"/>
              <a:t>8/11/2023</a:t>
            </a:fld>
            <a:endParaRPr lang="en-US" dirty="0"/>
          </a:p>
        </p:txBody>
      </p:sp>
      <p:sp>
        <p:nvSpPr>
          <p:cNvPr id="5" name="Footer Placeholder 4">
            <a:extLst>
              <a:ext uri="{FF2B5EF4-FFF2-40B4-BE49-F238E27FC236}">
                <a16:creationId xmlns:a16="http://schemas.microsoft.com/office/drawing/2014/main" id="{3600E388-45C9-60FC-01B5-74BE06D325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1B04B0E-5A65-5920-15DE-D897707251E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711550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3FD94-CF87-B047-88EF-90E331EC2BB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C822E34-BDFB-EF4A-B0D0-9A4B185DEA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E97BB2C-B24A-278A-1AE9-026D338340EE}"/>
              </a:ext>
            </a:extLst>
          </p:cNvPr>
          <p:cNvSpPr>
            <a:spLocks noGrp="1"/>
          </p:cNvSpPr>
          <p:nvPr>
            <p:ph type="dt" sz="half" idx="10"/>
          </p:nvPr>
        </p:nvSpPr>
        <p:spPr/>
        <p:txBody>
          <a:bodyPr/>
          <a:lstStyle/>
          <a:p>
            <a:fld id="{4509A250-FF31-4206-8172-F9D3106AACB1}" type="datetimeFigureOut">
              <a:rPr lang="en-US" smtClean="0"/>
              <a:t>8/11/2023</a:t>
            </a:fld>
            <a:endParaRPr lang="en-US" dirty="0"/>
          </a:p>
        </p:txBody>
      </p:sp>
      <p:sp>
        <p:nvSpPr>
          <p:cNvPr id="5" name="Footer Placeholder 4">
            <a:extLst>
              <a:ext uri="{FF2B5EF4-FFF2-40B4-BE49-F238E27FC236}">
                <a16:creationId xmlns:a16="http://schemas.microsoft.com/office/drawing/2014/main" id="{65846B98-D480-17AD-4F5F-B68684CD147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74FDD6-1148-F0A7-D205-4678726D6F6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59401869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05EB1D-AB7E-C4BB-A687-21BC3442BE0A}"/>
              </a:ext>
            </a:extLst>
          </p:cNvPr>
          <p:cNvSpPr>
            <a:spLocks noGrp="1"/>
          </p:cNvSpPr>
          <p:nvPr>
            <p:ph type="title" orient="vert"/>
          </p:nvPr>
        </p:nvSpPr>
        <p:spPr>
          <a:xfrm>
            <a:off x="6543675" y="273844"/>
            <a:ext cx="1971675" cy="4358879"/>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87B7D0-4787-9919-D427-EBD3918599AE}"/>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06E978E-40B9-B195-36BA-89D492CEF0E5}"/>
              </a:ext>
            </a:extLst>
          </p:cNvPr>
          <p:cNvSpPr>
            <a:spLocks noGrp="1"/>
          </p:cNvSpPr>
          <p:nvPr>
            <p:ph type="dt" sz="half" idx="10"/>
          </p:nvPr>
        </p:nvSpPr>
        <p:spPr/>
        <p:txBody>
          <a:bodyPr/>
          <a:lstStyle/>
          <a:p>
            <a:fld id="{4509A250-FF31-4206-8172-F9D3106AACB1}" type="datetimeFigureOut">
              <a:rPr lang="en-US" smtClean="0"/>
              <a:t>8/11/2023</a:t>
            </a:fld>
            <a:endParaRPr lang="en-US" dirty="0"/>
          </a:p>
        </p:txBody>
      </p:sp>
      <p:sp>
        <p:nvSpPr>
          <p:cNvPr id="5" name="Footer Placeholder 4">
            <a:extLst>
              <a:ext uri="{FF2B5EF4-FFF2-40B4-BE49-F238E27FC236}">
                <a16:creationId xmlns:a16="http://schemas.microsoft.com/office/drawing/2014/main" id="{CF70DB11-923E-819D-6C4B-D2D877F7318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09A07BE-50F5-CD5E-26DD-0DCFE98D767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23336013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780412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EB257-C486-4D58-4D8B-91A15101BA8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9C6ED9A-8FFB-6690-CD3E-D1A169AAF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93ACDF-5C7C-CDF8-CDBB-2516DAB98B96}"/>
              </a:ext>
            </a:extLst>
          </p:cNvPr>
          <p:cNvSpPr>
            <a:spLocks noGrp="1"/>
          </p:cNvSpPr>
          <p:nvPr>
            <p:ph type="dt" sz="half" idx="10"/>
          </p:nvPr>
        </p:nvSpPr>
        <p:spPr/>
        <p:txBody>
          <a:bodyPr/>
          <a:lstStyle/>
          <a:p>
            <a:fld id="{4509A250-FF31-4206-8172-F9D3106AACB1}" type="datetimeFigureOut">
              <a:rPr lang="en-US" smtClean="0"/>
              <a:t>8/11/2023</a:t>
            </a:fld>
            <a:endParaRPr lang="en-US" dirty="0"/>
          </a:p>
        </p:txBody>
      </p:sp>
      <p:sp>
        <p:nvSpPr>
          <p:cNvPr id="5" name="Footer Placeholder 4">
            <a:extLst>
              <a:ext uri="{FF2B5EF4-FFF2-40B4-BE49-F238E27FC236}">
                <a16:creationId xmlns:a16="http://schemas.microsoft.com/office/drawing/2014/main" id="{8FDED152-639A-4B2F-FDD4-9B25E11745A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ADE82E-1927-A246-DFE0-37A9CDEE52C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85266852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FB611-0E41-495A-EE3A-42BB1DE860EF}"/>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188BBC4-A1CA-A38B-6F3B-B6BEC09E99AA}"/>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1703E6-DE2D-290C-172B-DBE4902BDB2A}"/>
              </a:ext>
            </a:extLst>
          </p:cNvPr>
          <p:cNvSpPr>
            <a:spLocks noGrp="1"/>
          </p:cNvSpPr>
          <p:nvPr>
            <p:ph type="dt" sz="half" idx="10"/>
          </p:nvPr>
        </p:nvSpPr>
        <p:spPr/>
        <p:txBody>
          <a:bodyPr/>
          <a:lstStyle/>
          <a:p>
            <a:fld id="{9796027F-7875-4030-9381-8BD8C4F21935}" type="datetimeFigureOut">
              <a:rPr lang="en-US" smtClean="0"/>
              <a:t>8/11/2023</a:t>
            </a:fld>
            <a:endParaRPr lang="en-US" dirty="0"/>
          </a:p>
        </p:txBody>
      </p:sp>
      <p:sp>
        <p:nvSpPr>
          <p:cNvPr id="5" name="Footer Placeholder 4">
            <a:extLst>
              <a:ext uri="{FF2B5EF4-FFF2-40B4-BE49-F238E27FC236}">
                <a16:creationId xmlns:a16="http://schemas.microsoft.com/office/drawing/2014/main" id="{50289F6D-A006-455B-6A7F-CC8D747432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DCAEC5E-FA2F-018C-7C0F-A10221865E6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85807328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C8450-2C6D-34A7-2CFD-F15DC070B13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7547AEF-D56C-85F1-53B1-25A0E8DC1E2E}"/>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63FD78F-FED0-EE02-4419-CC1DD7EAFFC6}"/>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0C3760F-8E48-62CD-6FB2-E8F1FDCFE42A}"/>
              </a:ext>
            </a:extLst>
          </p:cNvPr>
          <p:cNvSpPr>
            <a:spLocks noGrp="1"/>
          </p:cNvSpPr>
          <p:nvPr>
            <p:ph type="dt" sz="half" idx="10"/>
          </p:nvPr>
        </p:nvSpPr>
        <p:spPr/>
        <p:txBody>
          <a:bodyPr/>
          <a:lstStyle/>
          <a:p>
            <a:fld id="{9796027F-7875-4030-9381-8BD8C4F21935}" type="datetimeFigureOut">
              <a:rPr lang="en-US" smtClean="0"/>
              <a:t>8/11/2023</a:t>
            </a:fld>
            <a:endParaRPr lang="en-US" dirty="0"/>
          </a:p>
        </p:txBody>
      </p:sp>
      <p:sp>
        <p:nvSpPr>
          <p:cNvPr id="6" name="Footer Placeholder 5">
            <a:extLst>
              <a:ext uri="{FF2B5EF4-FFF2-40B4-BE49-F238E27FC236}">
                <a16:creationId xmlns:a16="http://schemas.microsoft.com/office/drawing/2014/main" id="{8C76DBD3-D26F-A3BC-1292-A5F6CCC982D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4A9656E-73C0-B326-97D5-93C04AA517E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70995507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26F1B-990F-808A-0ECA-9F09C3673EFE}"/>
              </a:ext>
            </a:extLst>
          </p:cNvPr>
          <p:cNvSpPr>
            <a:spLocks noGrp="1"/>
          </p:cNvSpPr>
          <p:nvPr>
            <p:ph type="title"/>
          </p:nvPr>
        </p:nvSpPr>
        <p:spPr>
          <a:xfrm>
            <a:off x="629841" y="273844"/>
            <a:ext cx="7886700" cy="994172"/>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32D13FC-63E6-6107-9CB1-E21370EBFC35}"/>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7E5E04CC-5AEB-7711-1B64-D4479754DEF0}"/>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888626C-EDBD-7760-FB75-E4AA05B1E48E}"/>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BE685063-2830-75E1-4F8C-B8281432B45E}"/>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B30E326-2730-D00A-0C6E-46EADD8A8A7D}"/>
              </a:ext>
            </a:extLst>
          </p:cNvPr>
          <p:cNvSpPr>
            <a:spLocks noGrp="1"/>
          </p:cNvSpPr>
          <p:nvPr>
            <p:ph type="dt" sz="half" idx="10"/>
          </p:nvPr>
        </p:nvSpPr>
        <p:spPr/>
        <p:txBody>
          <a:bodyPr/>
          <a:lstStyle/>
          <a:p>
            <a:fld id="{9796027F-7875-4030-9381-8BD8C4F21935}" type="datetimeFigureOut">
              <a:rPr lang="en-US" smtClean="0"/>
              <a:t>8/11/2023</a:t>
            </a:fld>
            <a:endParaRPr lang="en-US" dirty="0"/>
          </a:p>
        </p:txBody>
      </p:sp>
      <p:sp>
        <p:nvSpPr>
          <p:cNvPr id="8" name="Footer Placeholder 7">
            <a:extLst>
              <a:ext uri="{FF2B5EF4-FFF2-40B4-BE49-F238E27FC236}">
                <a16:creationId xmlns:a16="http://schemas.microsoft.com/office/drawing/2014/main" id="{B50A446E-611C-91F1-21DF-34BA8F42A07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B55E9C03-48E1-EF5E-8D1C-9A0AE50495A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85471614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4151E-9386-5E4F-2BC8-4DE7D3239A7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08BCCA1-C1D4-DC3A-7576-85AFB0784058}"/>
              </a:ext>
            </a:extLst>
          </p:cNvPr>
          <p:cNvSpPr>
            <a:spLocks noGrp="1"/>
          </p:cNvSpPr>
          <p:nvPr>
            <p:ph type="dt" sz="half" idx="10"/>
          </p:nvPr>
        </p:nvSpPr>
        <p:spPr/>
        <p:txBody>
          <a:bodyPr/>
          <a:lstStyle/>
          <a:p>
            <a:fld id="{4509A250-FF31-4206-8172-F9D3106AACB1}" type="datetimeFigureOut">
              <a:rPr lang="en-US" smtClean="0"/>
              <a:t>8/11/2023</a:t>
            </a:fld>
            <a:endParaRPr lang="en-US" dirty="0"/>
          </a:p>
        </p:txBody>
      </p:sp>
      <p:sp>
        <p:nvSpPr>
          <p:cNvPr id="4" name="Footer Placeholder 3">
            <a:extLst>
              <a:ext uri="{FF2B5EF4-FFF2-40B4-BE49-F238E27FC236}">
                <a16:creationId xmlns:a16="http://schemas.microsoft.com/office/drawing/2014/main" id="{31D3853B-E006-3DAB-F667-FB72F9B2913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B00EA3D-91AF-7A7D-6D48-F4E61E1EB94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44117503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9833E8-F67D-E3A8-B761-7743A19B4F89}"/>
              </a:ext>
            </a:extLst>
          </p:cNvPr>
          <p:cNvSpPr>
            <a:spLocks noGrp="1"/>
          </p:cNvSpPr>
          <p:nvPr>
            <p:ph type="dt" sz="half" idx="10"/>
          </p:nvPr>
        </p:nvSpPr>
        <p:spPr/>
        <p:txBody>
          <a:bodyPr/>
          <a:lstStyle/>
          <a:p>
            <a:fld id="{4509A250-FF31-4206-8172-F9D3106AACB1}" type="datetimeFigureOut">
              <a:rPr lang="en-US" smtClean="0"/>
              <a:t>8/11/2023</a:t>
            </a:fld>
            <a:endParaRPr lang="en-US" dirty="0"/>
          </a:p>
        </p:txBody>
      </p:sp>
      <p:sp>
        <p:nvSpPr>
          <p:cNvPr id="3" name="Footer Placeholder 2">
            <a:extLst>
              <a:ext uri="{FF2B5EF4-FFF2-40B4-BE49-F238E27FC236}">
                <a16:creationId xmlns:a16="http://schemas.microsoft.com/office/drawing/2014/main" id="{5E6256C1-8ED7-0D29-85F3-DABC3B53ED1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1797D42-BCA6-5D26-F3EB-2AFDCADB0EC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110050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29ED3-A9A6-9814-7240-4CDEE2D93DBD}"/>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0D5EFC8-D896-FB89-6759-51BAEA2C2C20}"/>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6E26605-4E48-724B-8E3C-8A7C311C8676}"/>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41158D45-4655-0ADA-33FA-CC421FC88E6B}"/>
              </a:ext>
            </a:extLst>
          </p:cNvPr>
          <p:cNvSpPr>
            <a:spLocks noGrp="1"/>
          </p:cNvSpPr>
          <p:nvPr>
            <p:ph type="dt" sz="half" idx="10"/>
          </p:nvPr>
        </p:nvSpPr>
        <p:spPr/>
        <p:txBody>
          <a:bodyPr/>
          <a:lstStyle/>
          <a:p>
            <a:fld id="{4509A250-FF31-4206-8172-F9D3106AACB1}" type="datetimeFigureOut">
              <a:rPr lang="en-US" smtClean="0"/>
              <a:t>8/11/2023</a:t>
            </a:fld>
            <a:endParaRPr lang="en-US" dirty="0"/>
          </a:p>
        </p:txBody>
      </p:sp>
      <p:sp>
        <p:nvSpPr>
          <p:cNvPr id="6" name="Footer Placeholder 5">
            <a:extLst>
              <a:ext uri="{FF2B5EF4-FFF2-40B4-BE49-F238E27FC236}">
                <a16:creationId xmlns:a16="http://schemas.microsoft.com/office/drawing/2014/main" id="{381E978F-5B29-B1F0-9721-3F8D1C00A5E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0AFDF34-6FA1-44FC-988F-2EA343FF1AC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22676138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C651D-7E59-F324-DC91-FC264A231DB7}"/>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53066DE-4C27-8449-BF66-4E5F4A41D378}"/>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a:extLst>
              <a:ext uri="{FF2B5EF4-FFF2-40B4-BE49-F238E27FC236}">
                <a16:creationId xmlns:a16="http://schemas.microsoft.com/office/drawing/2014/main" id="{8641FBA4-5C89-D49F-6B1D-BDD3B4EAF81D}"/>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04B1F4CE-1C38-8114-1451-BEE2773AFBBC}"/>
              </a:ext>
            </a:extLst>
          </p:cNvPr>
          <p:cNvSpPr>
            <a:spLocks noGrp="1"/>
          </p:cNvSpPr>
          <p:nvPr>
            <p:ph type="dt" sz="half" idx="10"/>
          </p:nvPr>
        </p:nvSpPr>
        <p:spPr/>
        <p:txBody>
          <a:bodyPr/>
          <a:lstStyle/>
          <a:p>
            <a:fld id="{4509A250-FF31-4206-8172-F9D3106AACB1}" type="datetimeFigureOut">
              <a:rPr lang="en-US" smtClean="0"/>
              <a:t>8/11/2023</a:t>
            </a:fld>
            <a:endParaRPr lang="en-US" dirty="0"/>
          </a:p>
        </p:txBody>
      </p:sp>
      <p:sp>
        <p:nvSpPr>
          <p:cNvPr id="6" name="Footer Placeholder 5">
            <a:extLst>
              <a:ext uri="{FF2B5EF4-FFF2-40B4-BE49-F238E27FC236}">
                <a16:creationId xmlns:a16="http://schemas.microsoft.com/office/drawing/2014/main" id="{25CFA54E-E0B5-3F30-ACDF-0790192CDF1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39B20EE-5152-6898-ED58-1799396323C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6134409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B6FA01-5DA3-9DDC-3E72-66430BABDF8B}"/>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825D03E-6189-EC0E-0E6F-CD65020B38EE}"/>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E7E4F75-9120-137A-D932-E015A411CB42}"/>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4AAD347D-5ACD-4C99-B74B-A9C85AD731AF}" type="datetimeFigureOut">
              <a:rPr lang="en-US" smtClean="0"/>
              <a:t>8/11/2023</a:t>
            </a:fld>
            <a:endParaRPr lang="en-US" dirty="0"/>
          </a:p>
        </p:txBody>
      </p:sp>
      <p:sp>
        <p:nvSpPr>
          <p:cNvPr id="5" name="Footer Placeholder 4">
            <a:extLst>
              <a:ext uri="{FF2B5EF4-FFF2-40B4-BE49-F238E27FC236}">
                <a16:creationId xmlns:a16="http://schemas.microsoft.com/office/drawing/2014/main" id="{E5D24457-C2BA-16BD-59F9-0F4C7BAF42C4}"/>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EA2BBA7-33FD-0D18-02E7-FF4D6A433EC7}"/>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519951000"/>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www.globalhealth.in/" TargetMode="Externa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www.fortishealthcare.com/"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statusbrew.com/insights/social-media-holiday-calendar/"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hyperlink" Target="https://drive.google.com/file/d/1bNcsEgwmOR74Ne0AsR7VkCh_GPLgQVPd/view?usp=drivesdk"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54.png"/></Relationships>
</file>

<file path=ppt/slides/_rels/slide4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56.png"/></Relationships>
</file>

<file path=ppt/slides/_rels/slide44.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www.apollo24/7.com"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www.maxhealthcare.in/" TargetMode="External"/><Relationship Id="rId1" Type="http://schemas.openxmlformats.org/officeDocument/2006/relationships/slideLayout" Target="../slideLayouts/slideLayout1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1000">
              <a:schemeClr val="accent6">
                <a:lumMod val="50000"/>
              </a:schemeClr>
            </a:gs>
            <a:gs pos="100000">
              <a:srgbClr val="FF0000"/>
            </a:gs>
          </a:gsLst>
          <a:lin ang="5400000" scaled="1"/>
        </a:gradFill>
        <a:effectLst/>
      </p:bgPr>
    </p:bg>
    <p:spTree>
      <p:nvGrpSpPr>
        <p:cNvPr id="1" name="Shape 53"/>
        <p:cNvGrpSpPr/>
        <p:nvPr/>
      </p:nvGrpSpPr>
      <p:grpSpPr>
        <a:xfrm>
          <a:off x="0" y="0"/>
          <a:ext cx="0" cy="0"/>
          <a:chOff x="0" y="0"/>
          <a:chExt cx="0" cy="0"/>
        </a:xfrm>
      </p:grpSpPr>
      <p:sp>
        <p:nvSpPr>
          <p:cNvPr id="54" name="Google Shape;54;p13"/>
          <p:cNvSpPr txBox="1"/>
          <p:nvPr/>
        </p:nvSpPr>
        <p:spPr>
          <a:xfrm>
            <a:off x="672029" y="782197"/>
            <a:ext cx="7899094" cy="3724066"/>
          </a:xfrm>
          <a:prstGeom prst="rect">
            <a:avLst/>
          </a:prstGeom>
          <a:solidFill>
            <a:schemeClr val="bg1"/>
          </a:solidFill>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4000" b="1" dirty="0">
                <a:solidFill>
                  <a:srgbClr val="434343"/>
                </a:solidFill>
              </a:rPr>
              <a:t>Comprehensive Digital Marketing </a:t>
            </a:r>
            <a:endParaRPr sz="4000" b="1" dirty="0">
              <a:solidFill>
                <a:srgbClr val="434343"/>
              </a:solidFill>
            </a:endParaRPr>
          </a:p>
          <a:p>
            <a:pPr marL="0" lvl="0" indent="0" algn="ctr" rtl="0">
              <a:lnSpc>
                <a:spcPct val="115000"/>
              </a:lnSpc>
              <a:spcBef>
                <a:spcPts val="0"/>
              </a:spcBef>
              <a:spcAft>
                <a:spcPts val="0"/>
              </a:spcAft>
              <a:buNone/>
            </a:pPr>
            <a:r>
              <a:rPr lang="en-GB" sz="4000" b="1" dirty="0">
                <a:solidFill>
                  <a:srgbClr val="434343"/>
                </a:solidFill>
              </a:rPr>
              <a:t>Project Work on</a:t>
            </a:r>
          </a:p>
          <a:p>
            <a:pPr marL="0" lvl="0" indent="0" algn="ctr" rtl="0">
              <a:lnSpc>
                <a:spcPct val="115000"/>
              </a:lnSpc>
              <a:spcBef>
                <a:spcPts val="0"/>
              </a:spcBef>
              <a:spcAft>
                <a:spcPts val="0"/>
              </a:spcAft>
              <a:buNone/>
            </a:pPr>
            <a:r>
              <a:rPr lang="en-GB" sz="4000" b="1" dirty="0">
                <a:solidFill>
                  <a:srgbClr val="0070C0"/>
                </a:solidFill>
              </a:rPr>
              <a:t>FORTIS HEALTHCARE INSTITUTE</a:t>
            </a:r>
            <a:endParaRPr sz="4000" dirty="0">
              <a:solidFill>
                <a:srgbClr val="0070C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73000">
              <a:schemeClr val="accent1">
                <a:lumMod val="20000"/>
                <a:lumOff val="80000"/>
              </a:schemeClr>
            </a:gs>
            <a:gs pos="0">
              <a:schemeClr val="bg1"/>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67DD57B-CCBA-BC93-DF2E-942232B9E18A}"/>
              </a:ext>
            </a:extLst>
          </p:cNvPr>
          <p:cNvSpPr txBox="1"/>
          <p:nvPr/>
        </p:nvSpPr>
        <p:spPr>
          <a:xfrm>
            <a:off x="565484" y="171093"/>
            <a:ext cx="8564599" cy="5355312"/>
          </a:xfrm>
          <a:prstGeom prst="rect">
            <a:avLst/>
          </a:prstGeom>
          <a:noFill/>
        </p:spPr>
        <p:txBody>
          <a:bodyPr wrap="square">
            <a:spAutoFit/>
          </a:bodyPr>
          <a:lstStyle/>
          <a:p>
            <a:r>
              <a:rPr lang="en-IN" sz="1800" dirty="0"/>
              <a:t>Competitor 3: Global Health</a:t>
            </a:r>
          </a:p>
          <a:p>
            <a:pPr marL="285750" indent="-285750">
              <a:buFont typeface="Wingdings" panose="05000000000000000000" pitchFamily="2" charset="2"/>
              <a:buChar char="Ø"/>
            </a:pPr>
            <a:endParaRPr lang="en-IN" sz="1800" dirty="0"/>
          </a:p>
          <a:p>
            <a:pPr marL="285750" indent="-285750">
              <a:buFont typeface="Wingdings" panose="05000000000000000000" pitchFamily="2" charset="2"/>
              <a:buChar char="Ø"/>
            </a:pPr>
            <a:r>
              <a:rPr lang="en-IN" sz="1800" dirty="0"/>
              <a:t>USP: Their healthcare approach is holistic, covering not only patients medical needs but also social, economical, and environmental factors that impact their health. </a:t>
            </a:r>
          </a:p>
          <a:p>
            <a:pPr marL="285750" indent="-285750">
              <a:buFont typeface="Wingdings" panose="05000000000000000000" pitchFamily="2" charset="2"/>
              <a:buChar char="Ø"/>
            </a:pPr>
            <a:endParaRPr lang="en-IN" sz="1800" dirty="0"/>
          </a:p>
          <a:p>
            <a:pPr marL="285750" indent="-285750">
              <a:buFont typeface="Wingdings" panose="05000000000000000000" pitchFamily="2" charset="2"/>
              <a:buChar char="Ø"/>
            </a:pPr>
            <a:r>
              <a:rPr lang="en-IN" sz="1800" dirty="0"/>
              <a:t>Founded year:1948</a:t>
            </a:r>
          </a:p>
          <a:p>
            <a:pPr marL="285750" indent="-285750">
              <a:buFont typeface="Wingdings" panose="05000000000000000000" pitchFamily="2" charset="2"/>
              <a:buChar char="Ø"/>
            </a:pPr>
            <a:endParaRPr lang="en-IN" sz="1800" dirty="0"/>
          </a:p>
          <a:p>
            <a:pPr marL="285750" indent="-285750">
              <a:buFont typeface="Wingdings" panose="05000000000000000000" pitchFamily="2" charset="2"/>
              <a:buChar char="Ø"/>
            </a:pPr>
            <a:r>
              <a:rPr lang="en-IN" sz="1800" dirty="0"/>
              <a:t>Online communications : </a:t>
            </a:r>
            <a:r>
              <a:rPr lang="en-IN" sz="1800" dirty="0">
                <a:hlinkClick r:id="rId2"/>
              </a:rPr>
              <a:t>www.globalhealth.in</a:t>
            </a:r>
            <a:endParaRPr lang="en-IN" sz="1800" dirty="0"/>
          </a:p>
          <a:p>
            <a:r>
              <a:rPr lang="en-IN" sz="1800" dirty="0"/>
              <a:t>      organizations can offer solutions and innovations </a:t>
            </a:r>
          </a:p>
          <a:p>
            <a:r>
              <a:rPr lang="en-IN" sz="1800" dirty="0"/>
              <a:t>by raising awareness and visibility of health issues and</a:t>
            </a:r>
          </a:p>
          <a:p>
            <a:r>
              <a:rPr lang="en-IN" sz="1800" dirty="0"/>
              <a:t> challenges faced by the populations they serve. </a:t>
            </a:r>
          </a:p>
          <a:p>
            <a:endParaRPr lang="en-IN" sz="1800" dirty="0"/>
          </a:p>
          <a:p>
            <a:pPr marL="285750" indent="-285750">
              <a:buFont typeface="Wingdings" panose="05000000000000000000" pitchFamily="2" charset="2"/>
              <a:buChar char="Ø"/>
            </a:pPr>
            <a:r>
              <a:rPr lang="en-IN" sz="1800" dirty="0"/>
              <a:t>Overall ranking: 5</a:t>
            </a:r>
            <a:r>
              <a:rPr lang="en-IN" sz="1800" baseline="30000" dirty="0"/>
              <a:t>th</a:t>
            </a:r>
            <a:r>
              <a:rPr lang="en-IN" sz="1800" dirty="0"/>
              <a:t> place in the market. </a:t>
            </a:r>
          </a:p>
          <a:p>
            <a:r>
              <a:rPr lang="en-IN" sz="1800" dirty="0"/>
              <a:t> </a:t>
            </a:r>
          </a:p>
          <a:p>
            <a:r>
              <a:rPr lang="en-IN" sz="1800" dirty="0"/>
              <a:t> </a:t>
            </a:r>
          </a:p>
          <a:p>
            <a:r>
              <a:rPr lang="en-IN" sz="1800" dirty="0"/>
              <a:t>	</a:t>
            </a:r>
          </a:p>
          <a:p>
            <a:endParaRPr lang="en-IN" sz="1800" dirty="0"/>
          </a:p>
          <a:p>
            <a:r>
              <a:rPr lang="en-IN" sz="1800" dirty="0"/>
              <a:t> </a:t>
            </a:r>
          </a:p>
        </p:txBody>
      </p:sp>
      <p:pic>
        <p:nvPicPr>
          <p:cNvPr id="4" name="Picture 3">
            <a:extLst>
              <a:ext uri="{FF2B5EF4-FFF2-40B4-BE49-F238E27FC236}">
                <a16:creationId xmlns:a16="http://schemas.microsoft.com/office/drawing/2014/main" id="{3FEA952E-BF21-D48E-6086-4C1A1761A1D6}"/>
              </a:ext>
            </a:extLst>
          </p:cNvPr>
          <p:cNvPicPr>
            <a:picLocks noChangeAspect="1"/>
          </p:cNvPicPr>
          <p:nvPr/>
        </p:nvPicPr>
        <p:blipFill>
          <a:blip r:embed="rId3"/>
          <a:stretch>
            <a:fillRect/>
          </a:stretch>
        </p:blipFill>
        <p:spPr>
          <a:xfrm>
            <a:off x="5766955" y="1922318"/>
            <a:ext cx="3196571" cy="2722418"/>
          </a:xfrm>
          <a:prstGeom prst="rect">
            <a:avLst/>
          </a:prstGeom>
        </p:spPr>
      </p:pic>
    </p:spTree>
    <p:extLst>
      <p:ext uri="{BB962C8B-B14F-4D97-AF65-F5344CB8AC3E}">
        <p14:creationId xmlns:p14="http://schemas.microsoft.com/office/powerpoint/2010/main" val="18758955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52000">
              <a:schemeClr val="accent1">
                <a:lumMod val="20000"/>
                <a:lumOff val="80000"/>
              </a:schemeClr>
            </a:gs>
            <a:gs pos="0">
              <a:schemeClr val="bg1"/>
            </a:gs>
          </a:gsLst>
          <a:lin ang="5400000" scaled="1"/>
        </a:gra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327D12-96FA-5704-949B-987CBED88FED}"/>
              </a:ext>
            </a:extLst>
          </p:cNvPr>
          <p:cNvPicPr>
            <a:picLocks noChangeAspect="1"/>
          </p:cNvPicPr>
          <p:nvPr/>
        </p:nvPicPr>
        <p:blipFill>
          <a:blip r:embed="rId2"/>
          <a:stretch>
            <a:fillRect/>
          </a:stretch>
        </p:blipFill>
        <p:spPr>
          <a:xfrm>
            <a:off x="523436" y="1145228"/>
            <a:ext cx="2623887" cy="2514600"/>
          </a:xfrm>
          <a:prstGeom prst="rect">
            <a:avLst/>
          </a:prstGeom>
          <a:ln>
            <a:solidFill>
              <a:schemeClr val="bg2"/>
            </a:solidFill>
          </a:ln>
        </p:spPr>
      </p:pic>
      <p:pic>
        <p:nvPicPr>
          <p:cNvPr id="3" name="Picture 2">
            <a:extLst>
              <a:ext uri="{FF2B5EF4-FFF2-40B4-BE49-F238E27FC236}">
                <a16:creationId xmlns:a16="http://schemas.microsoft.com/office/drawing/2014/main" id="{394B294D-7B5F-D4F4-6259-E1F3C4C3B497}"/>
              </a:ext>
            </a:extLst>
          </p:cNvPr>
          <p:cNvPicPr>
            <a:picLocks noChangeAspect="1"/>
          </p:cNvPicPr>
          <p:nvPr/>
        </p:nvPicPr>
        <p:blipFill>
          <a:blip r:embed="rId3"/>
          <a:stretch>
            <a:fillRect/>
          </a:stretch>
        </p:blipFill>
        <p:spPr>
          <a:xfrm>
            <a:off x="3858818" y="268454"/>
            <a:ext cx="2476500" cy="1847850"/>
          </a:xfrm>
          <a:prstGeom prst="rect">
            <a:avLst/>
          </a:prstGeom>
          <a:ln>
            <a:solidFill>
              <a:schemeClr val="accent1"/>
            </a:solidFill>
          </a:ln>
        </p:spPr>
      </p:pic>
      <p:pic>
        <p:nvPicPr>
          <p:cNvPr id="4" name="Picture 3">
            <a:extLst>
              <a:ext uri="{FF2B5EF4-FFF2-40B4-BE49-F238E27FC236}">
                <a16:creationId xmlns:a16="http://schemas.microsoft.com/office/drawing/2014/main" id="{6FC643ED-34E6-EFFA-A500-9EAA6F738750}"/>
              </a:ext>
            </a:extLst>
          </p:cNvPr>
          <p:cNvPicPr>
            <a:picLocks noChangeAspect="1"/>
          </p:cNvPicPr>
          <p:nvPr/>
        </p:nvPicPr>
        <p:blipFill>
          <a:blip r:embed="rId4"/>
          <a:stretch>
            <a:fillRect/>
          </a:stretch>
        </p:blipFill>
        <p:spPr>
          <a:xfrm>
            <a:off x="6667253" y="1788946"/>
            <a:ext cx="2143125" cy="2143125"/>
          </a:xfrm>
          <a:prstGeom prst="rect">
            <a:avLst/>
          </a:prstGeom>
          <a:ln>
            <a:solidFill>
              <a:schemeClr val="accent1"/>
            </a:solidFill>
          </a:ln>
        </p:spPr>
      </p:pic>
      <p:pic>
        <p:nvPicPr>
          <p:cNvPr id="5" name="Picture 4">
            <a:extLst>
              <a:ext uri="{FF2B5EF4-FFF2-40B4-BE49-F238E27FC236}">
                <a16:creationId xmlns:a16="http://schemas.microsoft.com/office/drawing/2014/main" id="{BCBC06E3-C7BF-CE22-F4EB-4DD55A4F93D0}"/>
              </a:ext>
            </a:extLst>
          </p:cNvPr>
          <p:cNvPicPr>
            <a:picLocks noChangeAspect="1"/>
          </p:cNvPicPr>
          <p:nvPr/>
        </p:nvPicPr>
        <p:blipFill>
          <a:blip r:embed="rId5"/>
          <a:stretch>
            <a:fillRect/>
          </a:stretch>
        </p:blipFill>
        <p:spPr>
          <a:xfrm>
            <a:off x="3479258" y="3027196"/>
            <a:ext cx="2524125" cy="1809750"/>
          </a:xfrm>
          <a:prstGeom prst="rect">
            <a:avLst/>
          </a:prstGeom>
          <a:ln>
            <a:solidFill>
              <a:schemeClr val="accent1"/>
            </a:solidFill>
          </a:ln>
        </p:spPr>
      </p:pic>
      <p:sp>
        <p:nvSpPr>
          <p:cNvPr id="9" name="TextBox 8">
            <a:extLst>
              <a:ext uri="{FF2B5EF4-FFF2-40B4-BE49-F238E27FC236}">
                <a16:creationId xmlns:a16="http://schemas.microsoft.com/office/drawing/2014/main" id="{762609F4-AF3E-1FD1-7D7F-91D9CEFE9FBC}"/>
              </a:ext>
            </a:extLst>
          </p:cNvPr>
          <p:cNvSpPr txBox="1"/>
          <p:nvPr/>
        </p:nvSpPr>
        <p:spPr>
          <a:xfrm>
            <a:off x="6667253" y="863677"/>
            <a:ext cx="4572000" cy="369332"/>
          </a:xfrm>
          <a:prstGeom prst="rect">
            <a:avLst/>
          </a:prstGeom>
          <a:noFill/>
        </p:spPr>
        <p:txBody>
          <a:bodyPr wrap="square">
            <a:spAutoFit/>
          </a:bodyPr>
          <a:lstStyle/>
          <a:p>
            <a:r>
              <a:rPr lang="en-IN" dirty="0"/>
              <a:t>Competitor 1  </a:t>
            </a:r>
          </a:p>
        </p:txBody>
      </p:sp>
      <p:sp>
        <p:nvSpPr>
          <p:cNvPr id="13" name="TextBox 12">
            <a:extLst>
              <a:ext uri="{FF2B5EF4-FFF2-40B4-BE49-F238E27FC236}">
                <a16:creationId xmlns:a16="http://schemas.microsoft.com/office/drawing/2014/main" id="{C04543B5-E49A-9FC1-32C8-47AC997D9E24}"/>
              </a:ext>
            </a:extLst>
          </p:cNvPr>
          <p:cNvSpPr txBox="1"/>
          <p:nvPr/>
        </p:nvSpPr>
        <p:spPr>
          <a:xfrm>
            <a:off x="3636544" y="2487575"/>
            <a:ext cx="6364704" cy="369332"/>
          </a:xfrm>
          <a:prstGeom prst="rect">
            <a:avLst/>
          </a:prstGeom>
          <a:noFill/>
        </p:spPr>
        <p:txBody>
          <a:bodyPr wrap="square">
            <a:spAutoFit/>
          </a:bodyPr>
          <a:lstStyle/>
          <a:p>
            <a:r>
              <a:rPr lang="en-US" dirty="0"/>
              <a:t>Competitor 3</a:t>
            </a:r>
            <a:endParaRPr lang="en-IN" dirty="0"/>
          </a:p>
        </p:txBody>
      </p:sp>
      <p:sp>
        <p:nvSpPr>
          <p:cNvPr id="15" name="TextBox 14">
            <a:extLst>
              <a:ext uri="{FF2B5EF4-FFF2-40B4-BE49-F238E27FC236}">
                <a16:creationId xmlns:a16="http://schemas.microsoft.com/office/drawing/2014/main" id="{CD913C40-FA5C-74BA-4904-524AB7D3A35F}"/>
              </a:ext>
            </a:extLst>
          </p:cNvPr>
          <p:cNvSpPr txBox="1"/>
          <p:nvPr/>
        </p:nvSpPr>
        <p:spPr>
          <a:xfrm>
            <a:off x="7191875" y="4095157"/>
            <a:ext cx="5618746" cy="369332"/>
          </a:xfrm>
          <a:prstGeom prst="rect">
            <a:avLst/>
          </a:prstGeom>
          <a:noFill/>
        </p:spPr>
        <p:txBody>
          <a:bodyPr wrap="square">
            <a:spAutoFit/>
          </a:bodyPr>
          <a:lstStyle/>
          <a:p>
            <a:r>
              <a:rPr lang="en-IN" dirty="0"/>
              <a:t>Competitor 2 </a:t>
            </a:r>
          </a:p>
        </p:txBody>
      </p:sp>
    </p:spTree>
    <p:extLst>
      <p:ext uri="{BB962C8B-B14F-4D97-AF65-F5344CB8AC3E}">
        <p14:creationId xmlns:p14="http://schemas.microsoft.com/office/powerpoint/2010/main" val="2873888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20000"/>
                <a:lumOff val="80000"/>
              </a:schemeClr>
            </a:gs>
            <a:gs pos="80000">
              <a:schemeClr val="accent1">
                <a:lumMod val="20000"/>
                <a:lumOff val="80000"/>
              </a:schemeClr>
            </a:gs>
            <a:gs pos="0">
              <a:schemeClr val="bg1"/>
            </a:gs>
          </a:gsLst>
          <a:lin ang="5400000" scaled="1"/>
        </a:gradFill>
        <a:effectLst/>
      </p:bgPr>
    </p:bg>
    <p:spTree>
      <p:nvGrpSpPr>
        <p:cNvPr id="1" name="Shape 84"/>
        <p:cNvGrpSpPr/>
        <p:nvPr/>
      </p:nvGrpSpPr>
      <p:grpSpPr>
        <a:xfrm>
          <a:off x="0" y="0"/>
          <a:ext cx="0" cy="0"/>
          <a:chOff x="0" y="0"/>
          <a:chExt cx="0" cy="0"/>
        </a:xfrm>
      </p:grpSpPr>
      <p:sp>
        <p:nvSpPr>
          <p:cNvPr id="85" name="Google Shape;85;p18"/>
          <p:cNvSpPr txBox="1"/>
          <p:nvPr/>
        </p:nvSpPr>
        <p:spPr>
          <a:xfrm>
            <a:off x="766949" y="360947"/>
            <a:ext cx="7727345" cy="520882"/>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dirty="0"/>
          </a:p>
        </p:txBody>
      </p:sp>
      <p:sp>
        <p:nvSpPr>
          <p:cNvPr id="86" name="Google Shape;86;p18"/>
          <p:cNvSpPr txBox="1"/>
          <p:nvPr/>
        </p:nvSpPr>
        <p:spPr>
          <a:xfrm>
            <a:off x="926433" y="881829"/>
            <a:ext cx="3645568" cy="4985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p>
          <a:p>
            <a:pPr marL="457200" lvl="0" indent="-317500" algn="l" rtl="0">
              <a:spcBef>
                <a:spcPts val="0"/>
              </a:spcBef>
              <a:spcAft>
                <a:spcPts val="0"/>
              </a:spcAft>
              <a:buSzPts val="1400"/>
              <a:buChar char="●"/>
            </a:pPr>
            <a:r>
              <a:rPr lang="en-GB" b="1" dirty="0"/>
              <a:t>Buyer's/Audience's Persona:</a:t>
            </a:r>
            <a:r>
              <a:rPr lang="en-GB" dirty="0"/>
              <a:t> Clearly define the target audience for the chosen brand. Consider demographics, psychographics, behaviours, and interests.</a:t>
            </a:r>
          </a:p>
          <a:p>
            <a:pPr marL="457200" lvl="0" indent="-317500" algn="l" rtl="0">
              <a:spcBef>
                <a:spcPts val="0"/>
              </a:spcBef>
              <a:spcAft>
                <a:spcPts val="0"/>
              </a:spcAft>
              <a:buSzPts val="1400"/>
              <a:buChar char="●"/>
            </a:pPr>
            <a:r>
              <a:rPr lang="en-GB" sz="2400" dirty="0">
                <a:solidFill>
                  <a:schemeClr val="tx1">
                    <a:lumMod val="95000"/>
                    <a:lumOff val="5000"/>
                  </a:schemeClr>
                </a:solidFill>
              </a:rPr>
              <a:t>Demographics</a:t>
            </a:r>
            <a:r>
              <a:rPr lang="en-GB" sz="2000" dirty="0"/>
              <a:t>: </a:t>
            </a:r>
            <a:r>
              <a:rPr lang="en-GB" dirty="0"/>
              <a:t>Fortis healthcare </a:t>
            </a:r>
          </a:p>
          <a:p>
            <a:pPr marL="139700" lvl="0" algn="l" rtl="0">
              <a:spcBef>
                <a:spcPts val="0"/>
              </a:spcBef>
              <a:spcAft>
                <a:spcPts val="0"/>
              </a:spcAft>
              <a:buSzPts val="1400"/>
            </a:pPr>
            <a:r>
              <a:rPr lang="en-GB" dirty="0"/>
              <a:t>       has 23,000 employees</a:t>
            </a:r>
          </a:p>
          <a:p>
            <a:pPr marL="425450" lvl="0" indent="-285750" algn="l" rtl="0">
              <a:spcBef>
                <a:spcPts val="0"/>
              </a:spcBef>
              <a:spcAft>
                <a:spcPts val="0"/>
              </a:spcAft>
              <a:buSzPts val="1400"/>
              <a:buFont typeface="Arial" panose="020B0604020202020204" pitchFamily="34" charset="0"/>
              <a:buChar char="•"/>
            </a:pPr>
            <a:r>
              <a:rPr lang="en-GB" dirty="0"/>
              <a:t> 59% of employees are women</a:t>
            </a:r>
          </a:p>
          <a:p>
            <a:pPr marL="425450" lvl="0" indent="-285750" algn="l" rtl="0">
              <a:spcBef>
                <a:spcPts val="0"/>
              </a:spcBef>
              <a:spcAft>
                <a:spcPts val="0"/>
              </a:spcAft>
              <a:buSzPts val="1400"/>
              <a:buFont typeface="Arial" panose="020B0604020202020204" pitchFamily="34" charset="0"/>
              <a:buChar char="•"/>
            </a:pPr>
            <a:r>
              <a:rPr lang="en-GB" dirty="0"/>
              <a:t>41% are men</a:t>
            </a:r>
          </a:p>
          <a:p>
            <a:pPr marL="425450" lvl="0" indent="-285750" algn="l" rtl="0">
              <a:spcBef>
                <a:spcPts val="0"/>
              </a:spcBef>
              <a:spcAft>
                <a:spcPts val="0"/>
              </a:spcAft>
              <a:buSzPts val="1400"/>
              <a:buFont typeface="Arial" panose="020B0604020202020204" pitchFamily="34" charset="0"/>
              <a:buChar char="•"/>
            </a:pPr>
            <a:r>
              <a:rPr lang="en-GB" dirty="0"/>
              <a:t>The most common workers at fortis healthcare is Asian (43%).</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457200" lvl="0" indent="0" algn="l" rtl="0">
              <a:spcBef>
                <a:spcPts val="0"/>
              </a:spcBef>
              <a:spcAft>
                <a:spcPts val="0"/>
              </a:spcAft>
              <a:buNone/>
            </a:pPr>
            <a:endParaRPr dirty="0"/>
          </a:p>
        </p:txBody>
      </p:sp>
      <p:pic>
        <p:nvPicPr>
          <p:cNvPr id="2" name="Picture 1">
            <a:extLst>
              <a:ext uri="{FF2B5EF4-FFF2-40B4-BE49-F238E27FC236}">
                <a16:creationId xmlns:a16="http://schemas.microsoft.com/office/drawing/2014/main" id="{A957592B-EAE0-6B7B-3552-75F89B9F2CB2}"/>
              </a:ext>
            </a:extLst>
          </p:cNvPr>
          <p:cNvPicPr>
            <a:picLocks noChangeAspect="1"/>
          </p:cNvPicPr>
          <p:nvPr/>
        </p:nvPicPr>
        <p:blipFill>
          <a:blip r:embed="rId3"/>
          <a:stretch>
            <a:fillRect/>
          </a:stretch>
        </p:blipFill>
        <p:spPr>
          <a:xfrm>
            <a:off x="4572000" y="1100137"/>
            <a:ext cx="4271211" cy="342373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20000"/>
                <a:lumOff val="80000"/>
              </a:schemeClr>
            </a:gs>
            <a:gs pos="80000">
              <a:schemeClr val="accent1">
                <a:lumMod val="20000"/>
                <a:lumOff val="80000"/>
              </a:schemeClr>
            </a:gs>
            <a:gs pos="0">
              <a:schemeClr val="bg1"/>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31A3FE-4C2D-9F1B-D880-03C3E54B9B04}"/>
              </a:ext>
            </a:extLst>
          </p:cNvPr>
          <p:cNvSpPr txBox="1"/>
          <p:nvPr/>
        </p:nvSpPr>
        <p:spPr>
          <a:xfrm>
            <a:off x="180473" y="210553"/>
            <a:ext cx="8410074" cy="5355312"/>
          </a:xfrm>
          <a:prstGeom prst="rect">
            <a:avLst/>
          </a:prstGeom>
          <a:noFill/>
        </p:spPr>
        <p:txBody>
          <a:bodyPr wrap="square">
            <a:spAutoFit/>
          </a:bodyPr>
          <a:lstStyle/>
          <a:p>
            <a:r>
              <a:rPr lang="en-US" dirty="0"/>
              <a:t>Professional information: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Largest healthcare providers and any problem will be treated.</a:t>
            </a:r>
          </a:p>
          <a:p>
            <a:pPr marL="285750" indent="-285750">
              <a:buFont typeface="Arial" panose="020B0604020202020204" pitchFamily="34" charset="0"/>
              <a:buChar char="•"/>
            </a:pPr>
            <a:r>
              <a:rPr lang="en-US" dirty="0"/>
              <a:t>Corporate healthcare located in more than 20+ places.</a:t>
            </a:r>
          </a:p>
          <a:p>
            <a:pPr marL="285750" indent="-285750">
              <a:buFont typeface="Arial" panose="020B0604020202020204" pitchFamily="34" charset="0"/>
              <a:buChar char="•"/>
            </a:pPr>
            <a:r>
              <a:rPr lang="en-US" dirty="0"/>
              <a:t>4000 operational beds and  400 diagnostic centers .</a:t>
            </a:r>
          </a:p>
          <a:p>
            <a:pPr marL="285750" indent="-285750">
              <a:buFont typeface="Arial" panose="020B0604020202020204" pitchFamily="34" charset="0"/>
              <a:buChar char="•"/>
            </a:pPr>
            <a:r>
              <a:rPr lang="en-US" dirty="0"/>
              <a:t>Firm revenue ranging from ₹193,585 crore (US$24 billion).</a:t>
            </a:r>
          </a:p>
          <a:p>
            <a:endParaRPr lang="en-US" dirty="0"/>
          </a:p>
          <a:p>
            <a:r>
              <a:rPr lang="en-US" dirty="0"/>
              <a:t>Values and Fear:</a:t>
            </a:r>
          </a:p>
          <a:p>
            <a:pPr marL="285750" indent="-285750">
              <a:buFont typeface="Arial" panose="020B0604020202020204" pitchFamily="34" charset="0"/>
              <a:buChar char="•"/>
            </a:pPr>
            <a:r>
              <a:rPr lang="en-US" dirty="0"/>
              <a:t>Patient centricity</a:t>
            </a:r>
          </a:p>
          <a:p>
            <a:pPr marL="285750" indent="-285750">
              <a:buFont typeface="Arial" panose="020B0604020202020204" pitchFamily="34" charset="0"/>
              <a:buChar char="•"/>
            </a:pPr>
            <a:r>
              <a:rPr lang="en-US" dirty="0"/>
              <a:t>Teamwork , ownership</a:t>
            </a:r>
          </a:p>
          <a:p>
            <a:pPr marL="285750" indent="-285750">
              <a:buFont typeface="Arial" panose="020B0604020202020204" pitchFamily="34" charset="0"/>
              <a:buChar char="•"/>
            </a:pPr>
            <a:r>
              <a:rPr lang="en-US" dirty="0"/>
              <a:t>Integrity , innovation </a:t>
            </a:r>
          </a:p>
          <a:p>
            <a:pPr marL="285750" indent="-285750">
              <a:buFont typeface="Arial" panose="020B0604020202020204" pitchFamily="34" charset="0"/>
              <a:buChar char="•"/>
            </a:pPr>
            <a:r>
              <a:rPr lang="en-US" dirty="0"/>
              <a:t>Not let the health of the planet take a backseat </a:t>
            </a:r>
          </a:p>
          <a:p>
            <a:pPr marL="285750" indent="-285750">
              <a:buFont typeface="Arial" panose="020B0604020202020204" pitchFamily="34" charset="0"/>
              <a:buChar char="•"/>
            </a:pPr>
            <a:endParaRPr lang="en-US" dirty="0"/>
          </a:p>
          <a:p>
            <a:r>
              <a:rPr lang="en-US" dirty="0"/>
              <a:t>Psychographics: </a:t>
            </a:r>
          </a:p>
          <a:p>
            <a:pPr marL="285750" indent="-285750">
              <a:buFont typeface="Arial" panose="020B0604020202020204" pitchFamily="34" charset="0"/>
              <a:buChar char="•"/>
            </a:pPr>
            <a:r>
              <a:rPr lang="en-US" dirty="0"/>
              <a:t>A widely used segmentation method that classifies America’s adult population into eight distinctive subgroups: innovators, Thinkers, Achievers, Experiencers, Believers, Strivers, Makers, and Survivors.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IN" dirty="0"/>
          </a:p>
        </p:txBody>
      </p:sp>
      <p:pic>
        <p:nvPicPr>
          <p:cNvPr id="4" name="Picture 3">
            <a:extLst>
              <a:ext uri="{FF2B5EF4-FFF2-40B4-BE49-F238E27FC236}">
                <a16:creationId xmlns:a16="http://schemas.microsoft.com/office/drawing/2014/main" id="{8239D23A-C66F-568C-47B4-7E317B851EB6}"/>
              </a:ext>
            </a:extLst>
          </p:cNvPr>
          <p:cNvPicPr>
            <a:picLocks noChangeAspect="1"/>
          </p:cNvPicPr>
          <p:nvPr/>
        </p:nvPicPr>
        <p:blipFill>
          <a:blip r:embed="rId2"/>
          <a:stretch>
            <a:fillRect/>
          </a:stretch>
        </p:blipFill>
        <p:spPr>
          <a:xfrm>
            <a:off x="6063916" y="1379119"/>
            <a:ext cx="2658979" cy="2385261"/>
          </a:xfrm>
          <a:prstGeom prst="rect">
            <a:avLst/>
          </a:prstGeom>
        </p:spPr>
      </p:pic>
    </p:spTree>
    <p:extLst>
      <p:ext uri="{BB962C8B-B14F-4D97-AF65-F5344CB8AC3E}">
        <p14:creationId xmlns:p14="http://schemas.microsoft.com/office/powerpoint/2010/main" val="3080710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20000"/>
                <a:lumOff val="80000"/>
              </a:schemeClr>
            </a:gs>
            <a:gs pos="80000">
              <a:schemeClr val="accent1">
                <a:lumMod val="20000"/>
                <a:lumOff val="80000"/>
              </a:schemeClr>
            </a:gs>
            <a:gs pos="0">
              <a:schemeClr val="bg1"/>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99E45C-C50B-6B2D-2480-323FF8C58323}"/>
              </a:ext>
            </a:extLst>
          </p:cNvPr>
          <p:cNvSpPr txBox="1"/>
          <p:nvPr/>
        </p:nvSpPr>
        <p:spPr>
          <a:xfrm>
            <a:off x="360947" y="409613"/>
            <a:ext cx="8422106" cy="4524315"/>
          </a:xfrm>
          <a:prstGeom prst="rect">
            <a:avLst/>
          </a:prstGeom>
          <a:noFill/>
        </p:spPr>
        <p:txBody>
          <a:bodyPr wrap="square">
            <a:spAutoFit/>
          </a:bodyPr>
          <a:lstStyle/>
          <a:p>
            <a:pPr marL="285750" indent="-285750">
              <a:buFont typeface="Arial" panose="020B0604020202020204" pitchFamily="34" charset="0"/>
              <a:buChar char="•"/>
            </a:pPr>
            <a:r>
              <a:rPr lang="en-US" dirty="0"/>
              <a:t>Psychographic segmentations are effective because people in the same demography can have different psychographic characteristics based on individual life experiences and growing up environment.</a:t>
            </a:r>
          </a:p>
          <a:p>
            <a:pPr marL="285750" indent="-285750">
              <a:buFont typeface="Arial" panose="020B0604020202020204" pitchFamily="34" charset="0"/>
              <a:buChar char="•"/>
            </a:pPr>
            <a:endParaRPr lang="en-US" dirty="0"/>
          </a:p>
          <a:p>
            <a:r>
              <a:rPr lang="en-US" dirty="0"/>
              <a:t>Pricing:</a:t>
            </a:r>
          </a:p>
          <a:p>
            <a:pPr marL="285750" indent="-285750">
              <a:buFont typeface="Arial" panose="020B0604020202020204" pitchFamily="34" charset="0"/>
              <a:buChar char="•"/>
            </a:pPr>
            <a:r>
              <a:rPr lang="en-US" dirty="0"/>
              <a:t>Fortis has the highest other expenses (28% of revenue) largely due to higher rentals, advertising costs and maintenance charges, and an uptick in legal expenses, provisions and housekeeping expenses.</a:t>
            </a:r>
          </a:p>
          <a:p>
            <a:pPr marL="285750" indent="-285750">
              <a:buFont typeface="Arial" panose="020B0604020202020204" pitchFamily="34" charset="0"/>
              <a:buChar char="•"/>
            </a:pPr>
            <a:endParaRPr lang="en-US" dirty="0"/>
          </a:p>
          <a:p>
            <a:r>
              <a:rPr lang="en-US" dirty="0" err="1"/>
              <a:t>Behaviour</a:t>
            </a:r>
            <a:r>
              <a:rPr lang="en-US" dirty="0"/>
              <a:t> &amp; Interest :</a:t>
            </a:r>
          </a:p>
          <a:p>
            <a:endParaRPr lang="en-US" dirty="0"/>
          </a:p>
          <a:p>
            <a:pPr marL="285750" indent="-285750">
              <a:buFont typeface="Arial" panose="020B0604020202020204" pitchFamily="34" charset="0"/>
              <a:buChar char="•"/>
            </a:pPr>
            <a:r>
              <a:rPr lang="en-US" dirty="0"/>
              <a:t>Mentally and psychically they are good at connecting with the </a:t>
            </a:r>
          </a:p>
          <a:p>
            <a:r>
              <a:rPr lang="en-US" dirty="0"/>
              <a:t>customers whoever visits the healthcare institute.</a:t>
            </a:r>
          </a:p>
          <a:p>
            <a:pPr marL="285750" indent="-285750">
              <a:buFont typeface="Arial" panose="020B0604020202020204" pitchFamily="34" charset="0"/>
              <a:buChar char="•"/>
            </a:pPr>
            <a:r>
              <a:rPr lang="en-US" dirty="0"/>
              <a:t>Interests are to make the customer healthy , fit and happy  </a:t>
            </a:r>
          </a:p>
          <a:p>
            <a:pPr marL="285750" indent="-285750">
              <a:buFont typeface="Arial" panose="020B0604020202020204" pitchFamily="34" charset="0"/>
              <a:buChar char="•"/>
            </a:pPr>
            <a:endParaRPr lang="en-US" dirty="0"/>
          </a:p>
          <a:p>
            <a:endParaRPr lang="en-IN" dirty="0"/>
          </a:p>
        </p:txBody>
      </p:sp>
      <p:pic>
        <p:nvPicPr>
          <p:cNvPr id="4" name="Picture 3">
            <a:extLst>
              <a:ext uri="{FF2B5EF4-FFF2-40B4-BE49-F238E27FC236}">
                <a16:creationId xmlns:a16="http://schemas.microsoft.com/office/drawing/2014/main" id="{D66B1C14-01B3-AB3C-3CF1-1EE8DC1B692A}"/>
              </a:ext>
            </a:extLst>
          </p:cNvPr>
          <p:cNvPicPr>
            <a:picLocks noChangeAspect="1"/>
          </p:cNvPicPr>
          <p:nvPr/>
        </p:nvPicPr>
        <p:blipFill>
          <a:blip r:embed="rId2"/>
          <a:stretch>
            <a:fillRect/>
          </a:stretch>
        </p:blipFill>
        <p:spPr>
          <a:xfrm>
            <a:off x="6597816" y="2671771"/>
            <a:ext cx="2028825" cy="2257425"/>
          </a:xfrm>
          <a:prstGeom prst="rect">
            <a:avLst/>
          </a:prstGeom>
        </p:spPr>
      </p:pic>
    </p:spTree>
    <p:extLst>
      <p:ext uri="{BB962C8B-B14F-4D97-AF65-F5344CB8AC3E}">
        <p14:creationId xmlns:p14="http://schemas.microsoft.com/office/powerpoint/2010/main" val="34117241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0"/>
        <p:cNvGrpSpPr/>
        <p:nvPr/>
      </p:nvGrpSpPr>
      <p:grpSpPr>
        <a:xfrm>
          <a:off x="0" y="0"/>
          <a:ext cx="0" cy="0"/>
          <a:chOff x="0" y="0"/>
          <a:chExt cx="0" cy="0"/>
        </a:xfrm>
      </p:grpSpPr>
      <p:sp>
        <p:nvSpPr>
          <p:cNvPr id="91" name="Google Shape;91;p19"/>
          <p:cNvSpPr txBox="1"/>
          <p:nvPr/>
        </p:nvSpPr>
        <p:spPr>
          <a:xfrm>
            <a:off x="766949" y="155864"/>
            <a:ext cx="7836724" cy="520882"/>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a:solidFill>
                  <a:srgbClr val="434343"/>
                </a:solidFill>
              </a:rPr>
              <a:t>Part 2: SEO &amp; Keyword Research</a:t>
            </a:r>
            <a:endParaRPr sz="1900"/>
          </a:p>
        </p:txBody>
      </p:sp>
      <p:sp>
        <p:nvSpPr>
          <p:cNvPr id="92" name="Google Shape;92;p19"/>
          <p:cNvSpPr txBox="1"/>
          <p:nvPr/>
        </p:nvSpPr>
        <p:spPr>
          <a:xfrm>
            <a:off x="249382" y="779318"/>
            <a:ext cx="8603673" cy="1015632"/>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GB" b="1" dirty="0"/>
              <a:t>SEO Audit:</a:t>
            </a:r>
            <a:r>
              <a:rPr lang="en-GB" dirty="0"/>
              <a:t> Do an SEO audit of the brands website</a:t>
            </a:r>
          </a:p>
          <a:p>
            <a:pPr marL="457200" lvl="0" indent="-317500" algn="l" rtl="0">
              <a:spcBef>
                <a:spcPts val="0"/>
              </a:spcBef>
              <a:spcAft>
                <a:spcPts val="0"/>
              </a:spcAft>
              <a:buSzPts val="1400"/>
              <a:buChar char="●"/>
            </a:pPr>
            <a:r>
              <a:rPr lang="en-GB" dirty="0"/>
              <a:t>Website called </a:t>
            </a:r>
            <a:r>
              <a:rPr lang="en-GB" dirty="0">
                <a:hlinkClick r:id="rId3"/>
              </a:rPr>
              <a:t>www.fortishealthcare.com</a:t>
            </a:r>
            <a:endParaRPr lang="en-GB" dirty="0"/>
          </a:p>
          <a:p>
            <a:pPr marL="457200" lvl="0" indent="-317500" algn="l" rtl="0">
              <a:spcBef>
                <a:spcPts val="0"/>
              </a:spcBef>
              <a:spcAft>
                <a:spcPts val="0"/>
              </a:spcAft>
              <a:buSzPts val="1400"/>
              <a:buChar char="●"/>
            </a:pPr>
            <a:endParaRPr dirty="0"/>
          </a:p>
        </p:txBody>
      </p:sp>
      <p:pic>
        <p:nvPicPr>
          <p:cNvPr id="4" name="Picture 3">
            <a:extLst>
              <a:ext uri="{FF2B5EF4-FFF2-40B4-BE49-F238E27FC236}">
                <a16:creationId xmlns:a16="http://schemas.microsoft.com/office/drawing/2014/main" id="{EDE19E22-3D00-6073-3FBE-B511205C8858}"/>
              </a:ext>
            </a:extLst>
          </p:cNvPr>
          <p:cNvPicPr>
            <a:picLocks noChangeAspect="1"/>
          </p:cNvPicPr>
          <p:nvPr/>
        </p:nvPicPr>
        <p:blipFill>
          <a:blip r:embed="rId4"/>
          <a:stretch>
            <a:fillRect/>
          </a:stretch>
        </p:blipFill>
        <p:spPr>
          <a:xfrm>
            <a:off x="249382" y="1600199"/>
            <a:ext cx="4447309" cy="3387437"/>
          </a:xfrm>
          <a:prstGeom prst="rect">
            <a:avLst/>
          </a:prstGeom>
        </p:spPr>
      </p:pic>
      <p:pic>
        <p:nvPicPr>
          <p:cNvPr id="6" name="Picture 5">
            <a:extLst>
              <a:ext uri="{FF2B5EF4-FFF2-40B4-BE49-F238E27FC236}">
                <a16:creationId xmlns:a16="http://schemas.microsoft.com/office/drawing/2014/main" id="{FAF0BF72-E32F-EBD3-7BBA-A35B4FD651C5}"/>
              </a:ext>
            </a:extLst>
          </p:cNvPr>
          <p:cNvPicPr>
            <a:picLocks noChangeAspect="1"/>
          </p:cNvPicPr>
          <p:nvPr/>
        </p:nvPicPr>
        <p:blipFill>
          <a:blip r:embed="rId5"/>
          <a:stretch>
            <a:fillRect/>
          </a:stretch>
        </p:blipFill>
        <p:spPr>
          <a:xfrm>
            <a:off x="4790210" y="1267691"/>
            <a:ext cx="4229100" cy="371994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45000"/>
                <a:lumOff val="55000"/>
              </a:schemeClr>
            </a:gs>
            <a:gs pos="0">
              <a:schemeClr val="bg1"/>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0A90B5-6B89-ABD3-605C-F11848F5E2EE}"/>
              </a:ext>
            </a:extLst>
          </p:cNvPr>
          <p:cNvSpPr txBox="1"/>
          <p:nvPr/>
        </p:nvSpPr>
        <p:spPr>
          <a:xfrm>
            <a:off x="114300" y="170404"/>
            <a:ext cx="8821882" cy="3416320"/>
          </a:xfrm>
          <a:prstGeom prst="rect">
            <a:avLst/>
          </a:prstGeom>
          <a:noFill/>
        </p:spPr>
        <p:txBody>
          <a:bodyPr wrap="square">
            <a:spAutoFit/>
          </a:bodyPr>
          <a:lstStyle/>
          <a:p>
            <a:r>
              <a:rPr lang="en-US" dirty="0"/>
              <a:t>KEYWORD RESEARCH:</a:t>
            </a:r>
          </a:p>
          <a:p>
            <a:r>
              <a:rPr lang="en-US" dirty="0"/>
              <a:t>	keyword research involves identifying relevant keywords and phrases related to a particular topic or business to improve search engine optimization(SEO) and attract targeted traffic. For the “ Fortis healthcare ” a prominent healthcare institution, the keyword research would focus on terms related to its services, locations, specialties, and other relevant aspects. Below are some potential keywords related to Fortis healthcare.</a:t>
            </a:r>
          </a:p>
          <a:p>
            <a:endParaRPr lang="en-US" dirty="0"/>
          </a:p>
          <a:p>
            <a:pPr marL="285750" indent="-285750">
              <a:buFont typeface="Arial" panose="020B0604020202020204" pitchFamily="34" charset="0"/>
              <a:buChar char="•"/>
            </a:pPr>
            <a:r>
              <a:rPr lang="en-US" dirty="0"/>
              <a:t>Find a doctor in fortis</a:t>
            </a:r>
          </a:p>
          <a:p>
            <a:pPr marL="285750" indent="-285750">
              <a:buFont typeface="Arial" panose="020B0604020202020204" pitchFamily="34" charset="0"/>
              <a:buChar char="•"/>
            </a:pPr>
            <a:r>
              <a:rPr lang="en-US" dirty="0"/>
              <a:t>Doctors hospitals</a:t>
            </a:r>
          </a:p>
          <a:p>
            <a:pPr marL="285750" indent="-285750">
              <a:buFont typeface="Arial" panose="020B0604020202020204" pitchFamily="34" charset="0"/>
              <a:buChar char="•"/>
            </a:pPr>
            <a:r>
              <a:rPr lang="en-US" dirty="0"/>
              <a:t>Medical center near me </a:t>
            </a:r>
          </a:p>
          <a:p>
            <a:pPr marL="285750" indent="-285750">
              <a:buFont typeface="Arial" panose="020B0604020202020204" pitchFamily="34" charset="0"/>
              <a:buChar char="•"/>
            </a:pPr>
            <a:r>
              <a:rPr lang="en-US" dirty="0"/>
              <a:t>Medical doctor in fortis</a:t>
            </a:r>
          </a:p>
          <a:p>
            <a:pPr marL="285750" indent="-285750">
              <a:buFont typeface="Arial" panose="020B0604020202020204" pitchFamily="34" charset="0"/>
              <a:buChar char="•"/>
            </a:pPr>
            <a:r>
              <a:rPr lang="en-US" dirty="0"/>
              <a:t>Medical services in fortis</a:t>
            </a:r>
          </a:p>
        </p:txBody>
      </p:sp>
      <p:pic>
        <p:nvPicPr>
          <p:cNvPr id="4" name="Picture 3">
            <a:extLst>
              <a:ext uri="{FF2B5EF4-FFF2-40B4-BE49-F238E27FC236}">
                <a16:creationId xmlns:a16="http://schemas.microsoft.com/office/drawing/2014/main" id="{9852CAB6-C349-5051-DBCA-DFD90C612D2F}"/>
              </a:ext>
            </a:extLst>
          </p:cNvPr>
          <p:cNvPicPr>
            <a:picLocks noChangeAspect="1"/>
          </p:cNvPicPr>
          <p:nvPr/>
        </p:nvPicPr>
        <p:blipFill>
          <a:blip r:embed="rId2"/>
          <a:stretch>
            <a:fillRect/>
          </a:stretch>
        </p:blipFill>
        <p:spPr>
          <a:xfrm>
            <a:off x="3584863" y="2202871"/>
            <a:ext cx="3574473" cy="2566555"/>
          </a:xfrm>
          <a:prstGeom prst="rect">
            <a:avLst/>
          </a:prstGeom>
        </p:spPr>
      </p:pic>
      <p:sp>
        <p:nvSpPr>
          <p:cNvPr id="6" name="TextBox 5">
            <a:extLst>
              <a:ext uri="{FF2B5EF4-FFF2-40B4-BE49-F238E27FC236}">
                <a16:creationId xmlns:a16="http://schemas.microsoft.com/office/drawing/2014/main" id="{93AE8D1C-B92E-41BB-2CFE-EB94F04F819E}"/>
              </a:ext>
            </a:extLst>
          </p:cNvPr>
          <p:cNvSpPr txBox="1"/>
          <p:nvPr/>
        </p:nvSpPr>
        <p:spPr>
          <a:xfrm>
            <a:off x="114299" y="3495768"/>
            <a:ext cx="4572000" cy="1477328"/>
          </a:xfrm>
          <a:prstGeom prst="rect">
            <a:avLst/>
          </a:prstGeom>
          <a:noFill/>
        </p:spPr>
        <p:txBody>
          <a:bodyPr wrap="square">
            <a:spAutoFit/>
          </a:bodyPr>
          <a:lstStyle/>
          <a:p>
            <a:pPr marL="285750" indent="-285750">
              <a:buFont typeface="Arial" panose="020B0604020202020204" pitchFamily="34" charset="0"/>
              <a:buChar char="•"/>
            </a:pPr>
            <a:r>
              <a:rPr lang="en-IN" dirty="0"/>
              <a:t>fortis</a:t>
            </a:r>
          </a:p>
          <a:p>
            <a:pPr marL="285750" indent="-285750">
              <a:buFont typeface="Arial" panose="020B0604020202020204" pitchFamily="34" charset="0"/>
              <a:buChar char="•"/>
            </a:pPr>
            <a:r>
              <a:rPr lang="en-IN" dirty="0"/>
              <a:t>fortis hospital</a:t>
            </a:r>
          </a:p>
          <a:p>
            <a:pPr marL="285750" indent="-285750">
              <a:buFont typeface="Arial" panose="020B0604020202020204" pitchFamily="34" charset="0"/>
              <a:buChar char="•"/>
            </a:pPr>
            <a:r>
              <a:rPr lang="en-IN" dirty="0"/>
              <a:t>fortis hospital Shalimar Bagh</a:t>
            </a:r>
          </a:p>
          <a:p>
            <a:pPr marL="285750" indent="-285750">
              <a:buFont typeface="Arial" panose="020B0604020202020204" pitchFamily="34" charset="0"/>
              <a:buChar char="•"/>
            </a:pPr>
            <a:r>
              <a:rPr lang="en-IN" dirty="0"/>
              <a:t>fortis hospital Gurgaon</a:t>
            </a:r>
          </a:p>
          <a:p>
            <a:pPr marL="285750" indent="-285750">
              <a:buFont typeface="Arial" panose="020B0604020202020204" pitchFamily="34" charset="0"/>
              <a:buChar char="•"/>
            </a:pPr>
            <a:r>
              <a:rPr lang="en-IN" dirty="0"/>
              <a:t>fortis hospital Kolkata</a:t>
            </a:r>
          </a:p>
        </p:txBody>
      </p:sp>
    </p:spTree>
    <p:extLst>
      <p:ext uri="{BB962C8B-B14F-4D97-AF65-F5344CB8AC3E}">
        <p14:creationId xmlns:p14="http://schemas.microsoft.com/office/powerpoint/2010/main" val="1201726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45000"/>
                <a:lumOff val="55000"/>
              </a:schemeClr>
            </a:gs>
            <a:gs pos="0">
              <a:schemeClr val="bg1"/>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9FBB129-35FB-7BE3-05F6-6677F7BEFBD7}"/>
              </a:ext>
            </a:extLst>
          </p:cNvPr>
          <p:cNvSpPr txBox="1"/>
          <p:nvPr/>
        </p:nvSpPr>
        <p:spPr>
          <a:xfrm>
            <a:off x="207819" y="163430"/>
            <a:ext cx="8052954" cy="4524315"/>
          </a:xfrm>
          <a:prstGeom prst="rect">
            <a:avLst/>
          </a:prstGeom>
          <a:noFill/>
        </p:spPr>
        <p:txBody>
          <a:bodyPr wrap="square">
            <a:spAutoFit/>
          </a:bodyPr>
          <a:lstStyle/>
          <a:p>
            <a:pPr marL="285750" indent="-285750">
              <a:buFont typeface="Arial" panose="020B0604020202020204" pitchFamily="34" charset="0"/>
              <a:buChar char="•"/>
            </a:pPr>
            <a:r>
              <a:rPr lang="en-US" dirty="0"/>
              <a:t>J</a:t>
            </a:r>
            <a:r>
              <a:rPr lang="en-IN" dirty="0"/>
              <a:t>OB’s in Fortis  hospitals</a:t>
            </a:r>
          </a:p>
          <a:p>
            <a:pPr marL="285750" indent="-285750">
              <a:buFont typeface="Arial" panose="020B0604020202020204" pitchFamily="34" charset="0"/>
              <a:buChar char="•"/>
            </a:pPr>
            <a:r>
              <a:rPr lang="en-IN" dirty="0"/>
              <a:t>Best hospitals</a:t>
            </a:r>
          </a:p>
          <a:p>
            <a:pPr marL="285750" indent="-285750">
              <a:buFont typeface="Arial" panose="020B0604020202020204" pitchFamily="34" charset="0"/>
              <a:buChar char="•"/>
            </a:pPr>
            <a:r>
              <a:rPr lang="en-IN" dirty="0"/>
              <a:t> medical doctor</a:t>
            </a:r>
          </a:p>
          <a:p>
            <a:pPr marL="285750" indent="-285750">
              <a:buFont typeface="Arial" panose="020B0604020202020204" pitchFamily="34" charset="0"/>
              <a:buChar char="•"/>
            </a:pPr>
            <a:r>
              <a:rPr lang="en-IN" dirty="0"/>
              <a:t>Memorial healthcare system</a:t>
            </a:r>
          </a:p>
          <a:p>
            <a:pPr marL="285750" indent="-285750">
              <a:buFont typeface="Arial" panose="020B0604020202020204" pitchFamily="34" charset="0"/>
              <a:buChar char="•"/>
            </a:pPr>
            <a:r>
              <a:rPr lang="en-IN" dirty="0"/>
              <a:t>Hospital private</a:t>
            </a:r>
          </a:p>
          <a:p>
            <a:pPr marL="285750" indent="-285750">
              <a:buFont typeface="Arial" panose="020B0604020202020204" pitchFamily="34" charset="0"/>
              <a:buChar char="•"/>
            </a:pPr>
            <a:r>
              <a:rPr lang="en-IN" dirty="0"/>
              <a:t>Medical city</a:t>
            </a:r>
          </a:p>
          <a:p>
            <a:pPr marL="285750" indent="-285750">
              <a:buFont typeface="Arial" panose="020B0604020202020204" pitchFamily="34" charset="0"/>
              <a:buChar char="•"/>
            </a:pPr>
            <a:r>
              <a:rPr lang="en-IN" dirty="0"/>
              <a:t>Patient care</a:t>
            </a:r>
          </a:p>
          <a:p>
            <a:pPr marL="285750" indent="-285750">
              <a:buFont typeface="Arial" panose="020B0604020202020204" pitchFamily="34" charset="0"/>
              <a:buChar char="•"/>
            </a:pPr>
            <a:r>
              <a:rPr lang="en-IN" dirty="0"/>
              <a:t>Medical group</a:t>
            </a:r>
          </a:p>
          <a:p>
            <a:pPr marL="285750" indent="-285750">
              <a:buFont typeface="Arial" panose="020B0604020202020204" pitchFamily="34" charset="0"/>
              <a:buChar char="•"/>
            </a:pPr>
            <a:r>
              <a:rPr lang="en-IN" dirty="0"/>
              <a:t>Best hospitals near me </a:t>
            </a:r>
          </a:p>
          <a:p>
            <a:pPr marL="285750" indent="-285750">
              <a:buFont typeface="Arial" panose="020B0604020202020204" pitchFamily="34" charset="0"/>
              <a:buChar char="•"/>
            </a:pPr>
            <a:r>
              <a:rPr lang="en-IN" dirty="0"/>
              <a:t>Best hospitals in the world</a:t>
            </a:r>
          </a:p>
          <a:p>
            <a:pPr marL="285750" indent="-285750">
              <a:buFont typeface="Arial" panose="020B0604020202020204" pitchFamily="34" charset="0"/>
              <a:buChar char="•"/>
            </a:pPr>
            <a:r>
              <a:rPr lang="en-IN" dirty="0"/>
              <a:t>Heart hospitals</a:t>
            </a:r>
          </a:p>
          <a:p>
            <a:pPr marL="285750" indent="-285750">
              <a:buFont typeface="Arial" panose="020B0604020202020204" pitchFamily="34" charset="0"/>
              <a:buChar char="•"/>
            </a:pPr>
            <a:r>
              <a:rPr lang="en-IN" dirty="0"/>
              <a:t>Healthcare career</a:t>
            </a:r>
          </a:p>
          <a:p>
            <a:endParaRPr lang="en-IN" dirty="0"/>
          </a:p>
          <a:p>
            <a:r>
              <a:rPr lang="en-IN" dirty="0"/>
              <a:t>	the actual key word selection will depend on the specific goals on the SEO.</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pic>
        <p:nvPicPr>
          <p:cNvPr id="6" name="Picture 5">
            <a:extLst>
              <a:ext uri="{FF2B5EF4-FFF2-40B4-BE49-F238E27FC236}">
                <a16:creationId xmlns:a16="http://schemas.microsoft.com/office/drawing/2014/main" id="{B7153863-04FD-E155-3CF9-FD59A307CA35}"/>
              </a:ext>
            </a:extLst>
          </p:cNvPr>
          <p:cNvPicPr>
            <a:picLocks noChangeAspect="1"/>
          </p:cNvPicPr>
          <p:nvPr/>
        </p:nvPicPr>
        <p:blipFill>
          <a:blip r:embed="rId2"/>
          <a:stretch>
            <a:fillRect/>
          </a:stretch>
        </p:blipFill>
        <p:spPr>
          <a:xfrm>
            <a:off x="3408218" y="315624"/>
            <a:ext cx="4610966" cy="3238068"/>
          </a:xfrm>
          <a:prstGeom prst="rect">
            <a:avLst/>
          </a:prstGeom>
        </p:spPr>
      </p:pic>
    </p:spTree>
    <p:extLst>
      <p:ext uri="{BB962C8B-B14F-4D97-AF65-F5344CB8AC3E}">
        <p14:creationId xmlns:p14="http://schemas.microsoft.com/office/powerpoint/2010/main" val="4133365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45000"/>
                <a:lumOff val="55000"/>
              </a:schemeClr>
            </a:gs>
            <a:gs pos="0">
              <a:schemeClr val="bg1"/>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85266F-562F-0113-6A2E-8C9ED61CEE38}"/>
              </a:ext>
            </a:extLst>
          </p:cNvPr>
          <p:cNvSpPr txBox="1"/>
          <p:nvPr/>
        </p:nvSpPr>
        <p:spPr>
          <a:xfrm>
            <a:off x="93518" y="83265"/>
            <a:ext cx="8790709" cy="646331"/>
          </a:xfrm>
          <a:prstGeom prst="rect">
            <a:avLst/>
          </a:prstGeom>
          <a:noFill/>
        </p:spPr>
        <p:txBody>
          <a:bodyPr wrap="square">
            <a:spAutoFit/>
          </a:bodyPr>
          <a:lstStyle/>
          <a:p>
            <a:endParaRPr lang="en-US" dirty="0"/>
          </a:p>
          <a:p>
            <a:endParaRPr lang="en-US" dirty="0"/>
          </a:p>
        </p:txBody>
      </p:sp>
      <p:sp>
        <p:nvSpPr>
          <p:cNvPr id="5" name="TextBox 4">
            <a:extLst>
              <a:ext uri="{FF2B5EF4-FFF2-40B4-BE49-F238E27FC236}">
                <a16:creationId xmlns:a16="http://schemas.microsoft.com/office/drawing/2014/main" id="{31ABAE91-44FD-333B-5200-539302F883F0}"/>
              </a:ext>
            </a:extLst>
          </p:cNvPr>
          <p:cNvSpPr txBox="1"/>
          <p:nvPr/>
        </p:nvSpPr>
        <p:spPr>
          <a:xfrm>
            <a:off x="446809" y="305484"/>
            <a:ext cx="8188036" cy="6278642"/>
          </a:xfrm>
          <a:prstGeom prst="rect">
            <a:avLst/>
          </a:prstGeom>
          <a:noFill/>
        </p:spPr>
        <p:txBody>
          <a:bodyPr wrap="square">
            <a:spAutoFit/>
          </a:bodyPr>
          <a:lstStyle/>
          <a:p>
            <a:r>
              <a:rPr lang="en-IN" dirty="0"/>
              <a:t>			</a:t>
            </a:r>
            <a:r>
              <a:rPr lang="en-IN" sz="2400" dirty="0"/>
              <a:t> ON PAGE OPTIMIZATION</a:t>
            </a:r>
            <a:endParaRPr lang="en-IN" dirty="0"/>
          </a:p>
          <a:p>
            <a:endParaRPr lang="en-IN" dirty="0"/>
          </a:p>
          <a:p>
            <a:r>
              <a:rPr lang="en-IN" dirty="0"/>
              <a:t>Fortis healthcare is the leading multi speciality healthcare Health care unit with best-in-class treatment for heart, knee replacements, liver transplant, heart, diabetes, cancer, kidney etc.</a:t>
            </a:r>
          </a:p>
          <a:p>
            <a:pPr marL="285750" indent="-285750">
              <a:buFont typeface="Arial" panose="020B0604020202020204" pitchFamily="34" charset="0"/>
              <a:buChar char="•"/>
            </a:pPr>
            <a:r>
              <a:rPr lang="en-IN" dirty="0"/>
              <a:t>Global Rank</a:t>
            </a:r>
          </a:p>
          <a:p>
            <a:r>
              <a:rPr lang="en-IN" dirty="0"/>
              <a:t>   #86,864</a:t>
            </a:r>
          </a:p>
          <a:p>
            <a:r>
              <a:rPr lang="en-IN" dirty="0"/>
              <a:t>    ^21,414</a:t>
            </a:r>
          </a:p>
          <a:p>
            <a:pPr marL="285750" indent="-285750">
              <a:buFont typeface="Arial" panose="020B0604020202020204" pitchFamily="34" charset="0"/>
              <a:buChar char="•"/>
            </a:pPr>
            <a:r>
              <a:rPr lang="en-IN" dirty="0"/>
              <a:t>Country Rank (INDIA)</a:t>
            </a:r>
          </a:p>
          <a:p>
            <a:r>
              <a:rPr lang="en-IN" dirty="0"/>
              <a:t>      #6,652</a:t>
            </a:r>
          </a:p>
          <a:p>
            <a:r>
              <a:rPr lang="en-IN" dirty="0"/>
              <a:t>      ^1,148</a:t>
            </a:r>
          </a:p>
          <a:p>
            <a:pPr marL="285750" indent="-285750">
              <a:buFont typeface="Arial" panose="020B0604020202020204" pitchFamily="34" charset="0"/>
              <a:buChar char="•"/>
            </a:pPr>
            <a:r>
              <a:rPr lang="en-IN" dirty="0"/>
              <a:t>Category visit</a:t>
            </a:r>
          </a:p>
          <a:p>
            <a:r>
              <a:rPr lang="en-IN" dirty="0"/>
              <a:t>     #50</a:t>
            </a:r>
          </a:p>
          <a:p>
            <a:r>
              <a:rPr lang="en-IN" dirty="0"/>
              <a:t>      ^11</a:t>
            </a:r>
          </a:p>
          <a:p>
            <a:pPr marL="285750" indent="-285750">
              <a:buFont typeface="Arial" panose="020B0604020202020204" pitchFamily="34" charset="0"/>
              <a:buChar char="•"/>
            </a:pPr>
            <a:r>
              <a:rPr lang="en-IN" dirty="0"/>
              <a:t>Total visits: 549.7k</a:t>
            </a:r>
          </a:p>
          <a:p>
            <a:pPr marL="285750" indent="-285750">
              <a:buFont typeface="Arial" panose="020B0604020202020204" pitchFamily="34" charset="0"/>
              <a:buChar char="•"/>
            </a:pPr>
            <a:r>
              <a:rPr lang="en-IN" dirty="0"/>
              <a:t>Bounce rate: 55.12%</a:t>
            </a:r>
          </a:p>
          <a:p>
            <a:pPr marL="285750" indent="-285750">
              <a:buFont typeface="Arial" panose="020B0604020202020204" pitchFamily="34" charset="0"/>
              <a:buChar char="•"/>
            </a:pPr>
            <a:r>
              <a:rPr lang="en-IN" dirty="0"/>
              <a:t>Pages per visit: 4.35</a:t>
            </a:r>
          </a:p>
          <a:p>
            <a:endParaRPr lang="en-IN" dirty="0"/>
          </a:p>
          <a:p>
            <a:endParaRPr lang="en-IN" dirty="0"/>
          </a:p>
          <a:p>
            <a:r>
              <a:rPr lang="en-IN" dirty="0"/>
              <a:t>   </a:t>
            </a:r>
          </a:p>
          <a:p>
            <a:endParaRPr lang="en-IN" dirty="0"/>
          </a:p>
          <a:p>
            <a:endParaRPr lang="en-IN" dirty="0"/>
          </a:p>
        </p:txBody>
      </p:sp>
      <p:pic>
        <p:nvPicPr>
          <p:cNvPr id="6" name="Picture 5">
            <a:extLst>
              <a:ext uri="{FF2B5EF4-FFF2-40B4-BE49-F238E27FC236}">
                <a16:creationId xmlns:a16="http://schemas.microsoft.com/office/drawing/2014/main" id="{925189AB-89D0-12F9-5658-83AC3369DEF4}"/>
              </a:ext>
            </a:extLst>
          </p:cNvPr>
          <p:cNvPicPr>
            <a:picLocks noChangeAspect="1"/>
          </p:cNvPicPr>
          <p:nvPr/>
        </p:nvPicPr>
        <p:blipFill>
          <a:blip r:embed="rId2"/>
          <a:stretch>
            <a:fillRect/>
          </a:stretch>
        </p:blipFill>
        <p:spPr>
          <a:xfrm>
            <a:off x="3231574" y="1636950"/>
            <a:ext cx="5465618" cy="3423285"/>
          </a:xfrm>
          <a:prstGeom prst="rect">
            <a:avLst/>
          </a:prstGeom>
        </p:spPr>
      </p:pic>
    </p:spTree>
    <p:extLst>
      <p:ext uri="{BB962C8B-B14F-4D97-AF65-F5344CB8AC3E}">
        <p14:creationId xmlns:p14="http://schemas.microsoft.com/office/powerpoint/2010/main" val="407885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45000"/>
                <a:lumOff val="55000"/>
              </a:schemeClr>
            </a:gs>
            <a:gs pos="0">
              <a:schemeClr val="bg1"/>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012A58-2E5A-3D47-DE6D-6CB651E64204}"/>
              </a:ext>
            </a:extLst>
          </p:cNvPr>
          <p:cNvSpPr txBox="1"/>
          <p:nvPr/>
        </p:nvSpPr>
        <p:spPr>
          <a:xfrm>
            <a:off x="197427" y="308902"/>
            <a:ext cx="8666017" cy="5078313"/>
          </a:xfrm>
          <a:prstGeom prst="rect">
            <a:avLst/>
          </a:prstGeom>
          <a:noFill/>
        </p:spPr>
        <p:txBody>
          <a:bodyPr wrap="square">
            <a:spAutoFit/>
          </a:bodyPr>
          <a:lstStyle/>
          <a:p>
            <a:pPr marL="285750" indent="-285750">
              <a:buFont typeface="Arial" panose="020B0604020202020204" pitchFamily="34" charset="0"/>
              <a:buChar char="•"/>
            </a:pPr>
            <a:r>
              <a:rPr lang="en-US" dirty="0"/>
              <a:t>Average visit duration: 00:02:58</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Company: Fortis Healthcare, founded year- 2001, Employees- 10001</a:t>
            </a:r>
          </a:p>
          <a:p>
            <a:pPr marL="285750" indent="-285750">
              <a:buFont typeface="Arial" panose="020B0604020202020204" pitchFamily="34" charset="0"/>
              <a:buChar char="•"/>
            </a:pPr>
            <a:r>
              <a:rPr lang="en-US" dirty="0"/>
              <a:t>HQ- INDIA - Gurgaon , Annual revenue- $500.0M - $1.0B , industry-health&gt;health</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fortishealthcare.com Ranking</a:t>
            </a:r>
          </a:p>
          <a:p>
            <a:r>
              <a:rPr lang="en-US" dirty="0"/>
              <a:t>       Website ranking helps evaluate the value of a business. Over the last three                  months, fortishealthcare.com global ranking has increased from 119,582 to 86,864.</a:t>
            </a:r>
          </a:p>
          <a:p>
            <a:endParaRPr lang="en-US" dirty="0"/>
          </a:p>
          <a:p>
            <a:pPr marL="285750" indent="-285750">
              <a:buFont typeface="Arial" panose="020B0604020202020204" pitchFamily="34" charset="0"/>
              <a:buChar char="•"/>
            </a:pPr>
            <a:r>
              <a:rPr lang="en-US" dirty="0"/>
              <a:t>fortishealthcare.com Traffic and Engagement Analysis</a:t>
            </a:r>
          </a:p>
          <a:p>
            <a:r>
              <a:rPr lang="en-US" dirty="0"/>
              <a:t>    Fortishealthcare.com traffic has increased by 26.75% compared to last month</a:t>
            </a:r>
          </a:p>
          <a:p>
            <a:endParaRPr lang="en-US" dirty="0"/>
          </a:p>
          <a:p>
            <a:pPr marL="285750" indent="-285750">
              <a:buFont typeface="Arial" panose="020B0604020202020204" pitchFamily="34" charset="0"/>
              <a:buChar char="•"/>
            </a:pPr>
            <a:r>
              <a:rPr lang="en-US" dirty="0"/>
              <a:t>Geography &amp; Country Targeting</a:t>
            </a:r>
          </a:p>
          <a:p>
            <a:r>
              <a:rPr lang="en-US" dirty="0"/>
              <a:t>     Which countries sent the most traffic to fortishealthcare.com lately? Where is their core      audience from? Last month India was the top country sending desktop traffic to fortishealthcare.com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333208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30000"/>
                <a:lumOff val="70000"/>
              </a:schemeClr>
            </a:gs>
          </a:gsLst>
          <a:lin ang="5400000" scaled="1"/>
        </a:gradFill>
        <a:effectLst/>
      </p:bgPr>
    </p:bg>
    <p:spTree>
      <p:nvGrpSpPr>
        <p:cNvPr id="1" name="Shape 58"/>
        <p:cNvGrpSpPr/>
        <p:nvPr/>
      </p:nvGrpSpPr>
      <p:grpSpPr>
        <a:xfrm>
          <a:off x="0" y="0"/>
          <a:ext cx="0" cy="0"/>
          <a:chOff x="0" y="0"/>
          <a:chExt cx="0" cy="0"/>
        </a:xfrm>
      </p:grpSpPr>
      <p:sp>
        <p:nvSpPr>
          <p:cNvPr id="60" name="Google Shape;60;p14"/>
          <p:cNvSpPr txBox="1"/>
          <p:nvPr/>
        </p:nvSpPr>
        <p:spPr>
          <a:xfrm>
            <a:off x="2451253" y="1509936"/>
            <a:ext cx="4461831" cy="2954625"/>
          </a:xfrm>
          <a:prstGeom prst="rect">
            <a:avLst/>
          </a:prstGeom>
          <a:noFill/>
          <a:ln>
            <a:noFill/>
          </a:ln>
        </p:spPr>
        <p:txBody>
          <a:bodyPr spcFirstLastPara="1" wrap="square" lIns="91425" tIns="91425" rIns="91425" bIns="91425" anchor="t" anchorCtr="0">
            <a:spAutoFit/>
          </a:bodyPr>
          <a:lstStyle/>
          <a:p>
            <a:pPr marL="158750" lvl="0" rtl="0">
              <a:spcBef>
                <a:spcPts val="0"/>
              </a:spcBef>
              <a:spcAft>
                <a:spcPts val="0"/>
              </a:spcAft>
              <a:buSzPts val="1100"/>
            </a:pPr>
            <a:r>
              <a:rPr lang="en-US" sz="1800" dirty="0"/>
              <a:t>1.   MADEM SATHVIKA SARVANI</a:t>
            </a:r>
          </a:p>
          <a:p>
            <a:pPr marL="158750" lvl="0" rtl="0">
              <a:spcBef>
                <a:spcPts val="0"/>
              </a:spcBef>
              <a:spcAft>
                <a:spcPts val="0"/>
              </a:spcAft>
              <a:buSzPts val="1100"/>
            </a:pPr>
            <a:r>
              <a:rPr lang="en-US" sz="1800" dirty="0"/>
              <a:t>                                         (Team Leader) </a:t>
            </a:r>
          </a:p>
          <a:p>
            <a:pPr marL="457200" lvl="0" indent="-298450" rtl="0">
              <a:spcBef>
                <a:spcPts val="0"/>
              </a:spcBef>
              <a:spcAft>
                <a:spcPts val="0"/>
              </a:spcAft>
              <a:buSzPts val="1100"/>
              <a:buAutoNum type="arabicPeriod"/>
            </a:pPr>
            <a:endParaRPr lang="en-US" sz="1800" dirty="0"/>
          </a:p>
          <a:p>
            <a:pPr marL="158750" lvl="0" rtl="0">
              <a:spcBef>
                <a:spcPts val="0"/>
              </a:spcBef>
              <a:spcAft>
                <a:spcPts val="0"/>
              </a:spcAft>
              <a:buSzPts val="1100"/>
            </a:pPr>
            <a:r>
              <a:rPr lang="en-US" sz="1800" dirty="0"/>
              <a:t>2.    GEND PRAKASH</a:t>
            </a:r>
          </a:p>
          <a:p>
            <a:pPr marL="158750" lvl="0" rtl="0">
              <a:spcBef>
                <a:spcPts val="0"/>
              </a:spcBef>
              <a:spcAft>
                <a:spcPts val="0"/>
              </a:spcAft>
              <a:buSzPts val="1100"/>
            </a:pPr>
            <a:endParaRPr lang="en-US" sz="1800" dirty="0"/>
          </a:p>
          <a:p>
            <a:pPr marL="158750" lvl="1">
              <a:buSzPts val="1100"/>
            </a:pPr>
            <a:r>
              <a:rPr lang="en-US" sz="1800" dirty="0"/>
              <a:t>3.    DHARMALA  AKHIL REDDY</a:t>
            </a:r>
          </a:p>
          <a:p>
            <a:pPr marL="158750" lvl="1">
              <a:buSzPts val="1100"/>
            </a:pPr>
            <a:endParaRPr lang="en-US" sz="1800" dirty="0"/>
          </a:p>
          <a:p>
            <a:pPr marL="158750" lvl="0" rtl="0">
              <a:spcBef>
                <a:spcPts val="0"/>
              </a:spcBef>
              <a:spcAft>
                <a:spcPts val="0"/>
              </a:spcAft>
              <a:buSzPts val="1100"/>
            </a:pPr>
            <a:r>
              <a:rPr lang="en-US" sz="1800" dirty="0"/>
              <a:t>4.    ABOTHU SRAVANI</a:t>
            </a:r>
          </a:p>
          <a:p>
            <a:pPr marL="387350" lvl="0" indent="-228600" rtl="0">
              <a:spcBef>
                <a:spcPts val="0"/>
              </a:spcBef>
              <a:spcAft>
                <a:spcPts val="0"/>
              </a:spcAft>
              <a:buSzPts val="1100"/>
              <a:buAutoNum type="arabicPeriod" startAt="4"/>
            </a:pPr>
            <a:endParaRPr lang="en-US" sz="1800" dirty="0"/>
          </a:p>
          <a:p>
            <a:pPr marL="158750" lvl="0" rtl="0">
              <a:spcBef>
                <a:spcPts val="0"/>
              </a:spcBef>
              <a:spcAft>
                <a:spcPts val="0"/>
              </a:spcAft>
              <a:buSzPts val="1100"/>
            </a:pPr>
            <a:r>
              <a:rPr lang="en-US" sz="1800" dirty="0"/>
              <a:t>5.    KADUPU  SUDHEER</a:t>
            </a:r>
          </a:p>
        </p:txBody>
      </p:sp>
      <p:sp>
        <p:nvSpPr>
          <p:cNvPr id="3" name="TextBox 2">
            <a:extLst>
              <a:ext uri="{FF2B5EF4-FFF2-40B4-BE49-F238E27FC236}">
                <a16:creationId xmlns:a16="http://schemas.microsoft.com/office/drawing/2014/main" id="{3B15631A-2DB6-7914-A0AE-4C672CB88812}"/>
              </a:ext>
            </a:extLst>
          </p:cNvPr>
          <p:cNvSpPr txBox="1"/>
          <p:nvPr/>
        </p:nvSpPr>
        <p:spPr>
          <a:xfrm>
            <a:off x="2633031" y="540175"/>
            <a:ext cx="3514381" cy="584775"/>
          </a:xfrm>
          <a:prstGeom prst="rect">
            <a:avLst/>
          </a:prstGeom>
          <a:solidFill>
            <a:schemeClr val="lt1"/>
          </a:solidFill>
          <a:ln>
            <a:solidFill>
              <a:schemeClr val="accent1"/>
            </a:solidFill>
          </a:ln>
        </p:spPr>
        <p:txBody>
          <a:bodyPr wrap="square">
            <a:spAutoFit/>
          </a:bodyPr>
          <a:lstStyle/>
          <a:p>
            <a:r>
              <a:rPr lang="en-IN" sz="3200" dirty="0"/>
              <a:t>TEAM MEMBERS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45000"/>
                <a:lumOff val="55000"/>
              </a:schemeClr>
            </a:gs>
            <a:gs pos="0">
              <a:schemeClr val="bg1"/>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514119-AEE8-4AE1-3466-7262E7358DF5}"/>
              </a:ext>
            </a:extLst>
          </p:cNvPr>
          <p:cNvSpPr txBox="1"/>
          <p:nvPr/>
        </p:nvSpPr>
        <p:spPr>
          <a:xfrm>
            <a:off x="270163" y="204993"/>
            <a:ext cx="8478981" cy="2862322"/>
          </a:xfrm>
          <a:prstGeom prst="rect">
            <a:avLst/>
          </a:prstGeom>
          <a:noFill/>
        </p:spPr>
        <p:txBody>
          <a:bodyPr wrap="square">
            <a:spAutoFit/>
          </a:bodyPr>
          <a:lstStyle/>
          <a:p>
            <a:r>
              <a:rPr lang="en-US" dirty="0"/>
              <a:t>T</a:t>
            </a:r>
            <a:r>
              <a:rPr lang="en-IN" dirty="0"/>
              <a:t>op countries:</a:t>
            </a:r>
          </a:p>
          <a:p>
            <a:r>
              <a:rPr lang="en-IN" dirty="0"/>
              <a:t>	it is one of the largest healthcare organization in the country with 24/7 healthcare facilities. 4,300 operational beds and 400 diagnostic centres </a:t>
            </a:r>
          </a:p>
          <a:p>
            <a:pPr marL="285750" indent="-285750">
              <a:buFont typeface="Arial" panose="020B0604020202020204" pitchFamily="34" charset="0"/>
              <a:buChar char="•"/>
            </a:pPr>
            <a:r>
              <a:rPr lang="en-IN" dirty="0"/>
              <a:t>INDIA</a:t>
            </a:r>
          </a:p>
          <a:p>
            <a:pPr marL="285750" indent="-285750">
              <a:buFont typeface="Arial" panose="020B0604020202020204" pitchFamily="34" charset="0"/>
              <a:buChar char="•"/>
            </a:pPr>
            <a:r>
              <a:rPr lang="en-IN" dirty="0"/>
              <a:t>UNITED STATES</a:t>
            </a:r>
          </a:p>
          <a:p>
            <a:pPr marL="285750" indent="-285750">
              <a:buFont typeface="Arial" panose="020B0604020202020204" pitchFamily="34" charset="0"/>
              <a:buChar char="•"/>
            </a:pPr>
            <a:r>
              <a:rPr lang="en-IN" dirty="0"/>
              <a:t>UNITED KINGDOM</a:t>
            </a:r>
          </a:p>
          <a:p>
            <a:pPr marL="285750" indent="-285750">
              <a:buFont typeface="Arial" panose="020B0604020202020204" pitchFamily="34" charset="0"/>
              <a:buChar char="•"/>
            </a:pPr>
            <a:r>
              <a:rPr lang="en-IN" dirty="0"/>
              <a:t>UNITES ARAB EMIRATES(UAE)</a:t>
            </a:r>
          </a:p>
          <a:p>
            <a:pPr marL="285750" indent="-285750">
              <a:buFont typeface="Arial" panose="020B0604020202020204" pitchFamily="34" charset="0"/>
              <a:buChar char="•"/>
            </a:pPr>
            <a:r>
              <a:rPr lang="en-IN" dirty="0"/>
              <a:t>NEPAL</a:t>
            </a:r>
          </a:p>
          <a:p>
            <a:pPr marL="285750" indent="-285750">
              <a:buFont typeface="Arial" panose="020B0604020202020204" pitchFamily="34" charset="0"/>
              <a:buChar char="•"/>
            </a:pPr>
            <a:r>
              <a:rPr lang="en-IN" dirty="0"/>
              <a:t>SRI LANKA</a:t>
            </a:r>
          </a:p>
          <a:p>
            <a:pPr marL="285750" indent="-285750">
              <a:buFont typeface="Arial" panose="020B0604020202020204" pitchFamily="34" charset="0"/>
              <a:buChar char="•"/>
            </a:pPr>
            <a:r>
              <a:rPr lang="en-IN" dirty="0"/>
              <a:t>OTHERS.  </a:t>
            </a:r>
          </a:p>
        </p:txBody>
      </p:sp>
      <p:pic>
        <p:nvPicPr>
          <p:cNvPr id="4" name="Picture 3">
            <a:extLst>
              <a:ext uri="{FF2B5EF4-FFF2-40B4-BE49-F238E27FC236}">
                <a16:creationId xmlns:a16="http://schemas.microsoft.com/office/drawing/2014/main" id="{C3C37278-C0B9-2E0C-5939-BDEEA0178364}"/>
              </a:ext>
            </a:extLst>
          </p:cNvPr>
          <p:cNvPicPr>
            <a:picLocks noChangeAspect="1"/>
          </p:cNvPicPr>
          <p:nvPr/>
        </p:nvPicPr>
        <p:blipFill>
          <a:blip r:embed="rId2"/>
          <a:stretch>
            <a:fillRect/>
          </a:stretch>
        </p:blipFill>
        <p:spPr>
          <a:xfrm>
            <a:off x="3806357" y="1186560"/>
            <a:ext cx="4690122" cy="3751947"/>
          </a:xfrm>
          <a:prstGeom prst="rect">
            <a:avLst/>
          </a:prstGeom>
        </p:spPr>
      </p:pic>
      <p:pic>
        <p:nvPicPr>
          <p:cNvPr id="5" name="Picture 4">
            <a:extLst>
              <a:ext uri="{FF2B5EF4-FFF2-40B4-BE49-F238E27FC236}">
                <a16:creationId xmlns:a16="http://schemas.microsoft.com/office/drawing/2014/main" id="{09F920BA-2645-790E-6D56-E61642FA3A31}"/>
              </a:ext>
            </a:extLst>
          </p:cNvPr>
          <p:cNvPicPr>
            <a:picLocks noChangeAspect="1"/>
          </p:cNvPicPr>
          <p:nvPr/>
        </p:nvPicPr>
        <p:blipFill>
          <a:blip r:embed="rId3"/>
          <a:stretch>
            <a:fillRect/>
          </a:stretch>
        </p:blipFill>
        <p:spPr>
          <a:xfrm>
            <a:off x="609510" y="3202811"/>
            <a:ext cx="2857500" cy="1600200"/>
          </a:xfrm>
          <a:prstGeom prst="rect">
            <a:avLst/>
          </a:prstGeom>
        </p:spPr>
      </p:pic>
    </p:spTree>
    <p:extLst>
      <p:ext uri="{BB962C8B-B14F-4D97-AF65-F5344CB8AC3E}">
        <p14:creationId xmlns:p14="http://schemas.microsoft.com/office/powerpoint/2010/main" val="342322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96"/>
        <p:cNvGrpSpPr/>
        <p:nvPr/>
      </p:nvGrpSpPr>
      <p:grpSpPr>
        <a:xfrm>
          <a:off x="0" y="0"/>
          <a:ext cx="0" cy="0"/>
          <a:chOff x="0" y="0"/>
          <a:chExt cx="0" cy="0"/>
        </a:xfrm>
      </p:grpSpPr>
      <p:sp>
        <p:nvSpPr>
          <p:cNvPr id="97" name="Google Shape;97;p20"/>
          <p:cNvSpPr txBox="1"/>
          <p:nvPr/>
        </p:nvSpPr>
        <p:spPr>
          <a:xfrm>
            <a:off x="766950" y="975625"/>
            <a:ext cx="7610100" cy="4464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700" b="1">
                <a:solidFill>
                  <a:srgbClr val="434343"/>
                </a:solidFill>
              </a:rPr>
              <a:t>Part 3: Content Ideas and Marketing Strategies</a:t>
            </a:r>
            <a:endParaRPr sz="1700"/>
          </a:p>
        </p:txBody>
      </p:sp>
      <p:sp>
        <p:nvSpPr>
          <p:cNvPr id="98" name="Google Shape;98;p20"/>
          <p:cNvSpPr txBox="1"/>
          <p:nvPr/>
        </p:nvSpPr>
        <p:spPr>
          <a:xfrm>
            <a:off x="383400" y="1486175"/>
            <a:ext cx="8377200" cy="21240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GB" b="1" dirty="0"/>
              <a:t>Content Idea Generation &amp; Strategy:</a:t>
            </a:r>
            <a:r>
              <a:rPr lang="en-GB" dirty="0"/>
              <a:t> Create a content calendar for the remaining month of July by brainstorming content themes, exploring various formats like blog posts, videos, infographics, podcasts, and interactive quizzes, and scheduling publication dates mainly on Facebook &amp; Instagram. </a:t>
            </a:r>
            <a:br>
              <a:rPr lang="en-GB" dirty="0"/>
            </a:br>
            <a:br>
              <a:rPr lang="en-GB" dirty="0"/>
            </a:br>
            <a:r>
              <a:rPr lang="en-GB" dirty="0"/>
              <a:t>And include the strategy, aim and the idea behind these posts and story </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	</a:t>
            </a:r>
            <a:r>
              <a:rPr lang="en-GB" u="sng" dirty="0">
                <a:solidFill>
                  <a:schemeClr val="hlink"/>
                </a:solidFill>
                <a:hlinkClick r:id="rId3"/>
              </a:rPr>
              <a:t>Content Calendar Example</a:t>
            </a:r>
            <a:r>
              <a:rPr lang="en-GB" dirty="0"/>
              <a:t> (Try creating a table for the month of July)</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C2043F-600C-0219-B7DE-2788FC4C99F7}"/>
              </a:ext>
            </a:extLst>
          </p:cNvPr>
          <p:cNvSpPr txBox="1"/>
          <p:nvPr/>
        </p:nvSpPr>
        <p:spPr>
          <a:xfrm>
            <a:off x="259772" y="225775"/>
            <a:ext cx="8697191" cy="800219"/>
          </a:xfrm>
          <a:prstGeom prst="rect">
            <a:avLst/>
          </a:prstGeom>
          <a:noFill/>
        </p:spPr>
        <p:txBody>
          <a:bodyPr wrap="square">
            <a:spAutoFit/>
          </a:bodyPr>
          <a:lstStyle/>
          <a:p>
            <a:pPr marL="285750" indent="-285750">
              <a:buFont typeface="Arial" panose="020B0604020202020204" pitchFamily="34" charset="0"/>
              <a:buChar char="•"/>
            </a:pPr>
            <a:r>
              <a:rPr lang="en-IN" dirty="0"/>
              <a:t> CALENDAR :</a:t>
            </a:r>
          </a:p>
          <a:p>
            <a:r>
              <a:rPr lang="en-IN" dirty="0"/>
              <a:t>				</a:t>
            </a:r>
            <a:r>
              <a:rPr lang="en-IN" sz="2800" dirty="0"/>
              <a:t>JULY 2023</a:t>
            </a:r>
            <a:r>
              <a:rPr lang="en-IN" dirty="0"/>
              <a:t>		             </a:t>
            </a:r>
          </a:p>
        </p:txBody>
      </p:sp>
      <p:pic>
        <p:nvPicPr>
          <p:cNvPr id="4" name="Picture 3">
            <a:extLst>
              <a:ext uri="{FF2B5EF4-FFF2-40B4-BE49-F238E27FC236}">
                <a16:creationId xmlns:a16="http://schemas.microsoft.com/office/drawing/2014/main" id="{DD2AA1A1-0907-A8A9-74B7-40AB61E8733C}"/>
              </a:ext>
            </a:extLst>
          </p:cNvPr>
          <p:cNvPicPr>
            <a:picLocks noChangeAspect="1"/>
          </p:cNvPicPr>
          <p:nvPr/>
        </p:nvPicPr>
        <p:blipFill>
          <a:blip r:embed="rId2"/>
          <a:stretch>
            <a:fillRect/>
          </a:stretch>
        </p:blipFill>
        <p:spPr>
          <a:xfrm>
            <a:off x="187037" y="1025994"/>
            <a:ext cx="8769926" cy="3992815"/>
          </a:xfrm>
          <a:prstGeom prst="rect">
            <a:avLst/>
          </a:prstGeom>
        </p:spPr>
      </p:pic>
    </p:spTree>
    <p:extLst>
      <p:ext uri="{BB962C8B-B14F-4D97-AF65-F5344CB8AC3E}">
        <p14:creationId xmlns:p14="http://schemas.microsoft.com/office/powerpoint/2010/main" val="9181609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28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02"/>
        <p:cNvGrpSpPr/>
        <p:nvPr/>
      </p:nvGrpSpPr>
      <p:grpSpPr>
        <a:xfrm>
          <a:off x="0" y="0"/>
          <a:ext cx="0" cy="0"/>
          <a:chOff x="0" y="0"/>
          <a:chExt cx="0" cy="0"/>
        </a:xfrm>
      </p:grpSpPr>
      <p:sp>
        <p:nvSpPr>
          <p:cNvPr id="103" name="Google Shape;103;p21"/>
          <p:cNvSpPr txBox="1"/>
          <p:nvPr/>
        </p:nvSpPr>
        <p:spPr>
          <a:xfrm>
            <a:off x="705593" y="95783"/>
            <a:ext cx="7732814" cy="48548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700" b="1" dirty="0">
                <a:solidFill>
                  <a:srgbClr val="434343"/>
                </a:solidFill>
              </a:rPr>
              <a:t>Part 3: Content Ideas and Marketing Strategies</a:t>
            </a:r>
            <a:endParaRPr sz="1700" dirty="0"/>
          </a:p>
        </p:txBody>
      </p:sp>
      <p:sp>
        <p:nvSpPr>
          <p:cNvPr id="104" name="Google Shape;104;p21"/>
          <p:cNvSpPr txBox="1"/>
          <p:nvPr/>
        </p:nvSpPr>
        <p:spPr>
          <a:xfrm>
            <a:off x="0" y="581270"/>
            <a:ext cx="4775649" cy="2585293"/>
          </a:xfrm>
          <a:prstGeom prst="rect">
            <a:avLst/>
          </a:prstGeom>
          <a:noFill/>
          <a:ln>
            <a:noFill/>
          </a:ln>
        </p:spPr>
        <p:txBody>
          <a:bodyPr spcFirstLastPara="1" wrap="square" lIns="91425" tIns="91425" rIns="91425" bIns="91425" anchor="t" anchorCtr="0">
            <a:spAutoFit/>
          </a:bodyPr>
          <a:lstStyle/>
          <a:p>
            <a:pPr marL="139700" lvl="0" algn="l" rtl="0">
              <a:spcBef>
                <a:spcPts val="0"/>
              </a:spcBef>
              <a:spcAft>
                <a:spcPts val="0"/>
              </a:spcAft>
              <a:buSzPts val="1400"/>
            </a:pPr>
            <a:r>
              <a:rPr lang="en-GB" sz="2000" dirty="0"/>
              <a:t>Content ideas:</a:t>
            </a:r>
          </a:p>
          <a:p>
            <a:pPr marL="482600" lvl="0" indent="-342900" algn="l" rtl="0">
              <a:spcBef>
                <a:spcPts val="0"/>
              </a:spcBef>
              <a:spcAft>
                <a:spcPts val="0"/>
              </a:spcAft>
              <a:buSzPts val="1400"/>
              <a:buFont typeface="Arial" panose="020B0604020202020204" pitchFamily="34" charset="0"/>
              <a:buChar char="•"/>
            </a:pPr>
            <a:r>
              <a:rPr lang="en-GB" sz="2000" dirty="0"/>
              <a:t>	</a:t>
            </a:r>
            <a:r>
              <a:rPr lang="en-GB" sz="1600" dirty="0"/>
              <a:t>creating social media websites updating all the information like achievements etc. where picture information attracts more customers than the written content. Following all the technological updates and changing the information about fortis healthcare.</a:t>
            </a:r>
          </a:p>
          <a:p>
            <a:pPr marL="482600" lvl="0" indent="-342900" algn="l" rtl="0">
              <a:spcBef>
                <a:spcPts val="0"/>
              </a:spcBef>
              <a:spcAft>
                <a:spcPts val="0"/>
              </a:spcAft>
              <a:buSzPts val="1400"/>
              <a:buFont typeface="Arial" panose="020B0604020202020204" pitchFamily="34" charset="0"/>
              <a:buChar char="•"/>
            </a:pPr>
            <a:endParaRPr lang="en-GB" sz="1600" dirty="0"/>
          </a:p>
          <a:p>
            <a:pPr marL="596900" lvl="1">
              <a:buSzPts val="1400"/>
            </a:pPr>
            <a:r>
              <a:rPr lang="en-GB" sz="2000" dirty="0"/>
              <a:t>		</a:t>
            </a:r>
          </a:p>
        </p:txBody>
      </p:sp>
      <p:pic>
        <p:nvPicPr>
          <p:cNvPr id="2" name="Picture 1">
            <a:extLst>
              <a:ext uri="{FF2B5EF4-FFF2-40B4-BE49-F238E27FC236}">
                <a16:creationId xmlns:a16="http://schemas.microsoft.com/office/drawing/2014/main" id="{AD72839B-3F70-BB75-1064-8B5EAA4B3BD5}"/>
              </a:ext>
            </a:extLst>
          </p:cNvPr>
          <p:cNvPicPr>
            <a:picLocks noChangeAspect="1"/>
          </p:cNvPicPr>
          <p:nvPr/>
        </p:nvPicPr>
        <p:blipFill>
          <a:blip r:embed="rId3"/>
          <a:stretch>
            <a:fillRect/>
          </a:stretch>
        </p:blipFill>
        <p:spPr>
          <a:xfrm>
            <a:off x="5257461" y="841576"/>
            <a:ext cx="3386137" cy="3834246"/>
          </a:xfrm>
          <a:prstGeom prst="rect">
            <a:avLst/>
          </a:prstGeom>
        </p:spPr>
      </p:pic>
      <p:sp>
        <p:nvSpPr>
          <p:cNvPr id="4" name="TextBox 3">
            <a:extLst>
              <a:ext uri="{FF2B5EF4-FFF2-40B4-BE49-F238E27FC236}">
                <a16:creationId xmlns:a16="http://schemas.microsoft.com/office/drawing/2014/main" id="{AA7E3762-1B23-EE13-6DFB-FC8444473EAD}"/>
              </a:ext>
            </a:extLst>
          </p:cNvPr>
          <p:cNvSpPr txBox="1"/>
          <p:nvPr/>
        </p:nvSpPr>
        <p:spPr>
          <a:xfrm>
            <a:off x="202383" y="2613719"/>
            <a:ext cx="4699872" cy="2062103"/>
          </a:xfrm>
          <a:prstGeom prst="rect">
            <a:avLst/>
          </a:prstGeom>
          <a:noFill/>
        </p:spPr>
        <p:txBody>
          <a:bodyPr wrap="square">
            <a:spAutoFit/>
          </a:bodyPr>
          <a:lstStyle/>
          <a:p>
            <a:pPr marL="285750" indent="-285750">
              <a:buFont typeface="Arial" panose="020B0604020202020204" pitchFamily="34" charset="0"/>
              <a:buChar char="•"/>
            </a:pPr>
            <a:r>
              <a:rPr lang="en-IN" sz="1600" dirty="0"/>
              <a:t>Fortis Memorial Research Institute, Gurugram bagged 4 awards in Bone Marrow Transplant, Medical Oncology, Surgical Oncology and Neurosciences; Fortis Escorts Heart Institute, Okhla bagged 2 awards in Paediatric Cardiac Sciences (Cardiology and Cardiac Surgery) and Interventional Cardiology and Fortis Hospital, Noida bagged 1 award in liver transplant.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28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306CA7-94F8-51D0-6F87-26A09A629688}"/>
              </a:ext>
            </a:extLst>
          </p:cNvPr>
          <p:cNvSpPr txBox="1"/>
          <p:nvPr/>
        </p:nvSpPr>
        <p:spPr>
          <a:xfrm>
            <a:off x="187036" y="142647"/>
            <a:ext cx="8821882" cy="4801314"/>
          </a:xfrm>
          <a:prstGeom prst="rect">
            <a:avLst/>
          </a:prstGeom>
          <a:noFill/>
        </p:spPr>
        <p:txBody>
          <a:bodyPr wrap="square">
            <a:spAutoFit/>
          </a:bodyPr>
          <a:lstStyle/>
          <a:p>
            <a:r>
              <a:rPr lang="en-US" dirty="0"/>
              <a:t>Marketing Strategy:</a:t>
            </a:r>
          </a:p>
          <a:p>
            <a:r>
              <a:rPr lang="en-US" dirty="0"/>
              <a:t>	  Fortis Healthcare analyzes the brand with the marketing mix framework which covers the 4Ps (Product, Price, Place, Promotion). These business strategies, based on Fortis Healthcare marketing mix, help the brand succeed in the market. Let us start the Fortis Healthcare Marketing Strategy &amp; Mix to understand its product, pricing, advertising &amp; distribution strategies.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Product: Fortis Healthcare and hospitals are one of the most well equipped medical Centers &amp; hospitals  which are spread across India. Fortis healthcare offers excellent medical services like complex organ transplant surgeries, Orthopedics, Mother and child health, Oncology, Cardiac Sciences etc.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Price: Fortis healthcare is considered as a premium healthcare service provider as it competes in the same segment as that of Apollo hospitals and Max hospitals with its offerings focusing on patient experience by including world-class healthcare services and new technology to justify its higher pricing.</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1261551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28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8120183-ABB5-95F5-FE18-1F22C184F290}"/>
              </a:ext>
            </a:extLst>
          </p:cNvPr>
          <p:cNvSpPr txBox="1"/>
          <p:nvPr/>
        </p:nvSpPr>
        <p:spPr>
          <a:xfrm>
            <a:off x="207818" y="225775"/>
            <a:ext cx="8728363" cy="3139321"/>
          </a:xfrm>
          <a:prstGeom prst="rect">
            <a:avLst/>
          </a:prstGeom>
          <a:noFill/>
        </p:spPr>
        <p:txBody>
          <a:bodyPr wrap="square">
            <a:spAutoFit/>
          </a:bodyPr>
          <a:lstStyle/>
          <a:p>
            <a:pPr marL="285750" indent="-285750">
              <a:buFont typeface="Arial" panose="020B0604020202020204" pitchFamily="34" charset="0"/>
              <a:buChar char="•"/>
            </a:pPr>
            <a:r>
              <a:rPr lang="en-IN" dirty="0"/>
              <a:t>Place:  Fortis operators its hospitals across several tier1 and tier2 cities in India such as Delhi, Amritsar, Kolkata, Mumbai, Mohali, Ludhiana, Jaipur, Chennai, Kota, Bengaluru, Gurgaon, Noida, Faridabad, and Odisha. Its head office is situated in Unitech business park in Gurgaon, Haryana.  </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Promotion: Fortis promotes its services through traditional as well as digital media with newspaper adverts, medical periodicals, you tube and tv adverts. It has launched several awareness campaigns to urge people to take control of their health such as NDTV-Fortis healthcare4u campaign and spread cancer awareness campaigns with its most recent campaign focusing on urging people for organ donation for needful patients. It spreads brand awareness through these campaign as well as celebrity endorsements. </a:t>
            </a:r>
          </a:p>
        </p:txBody>
      </p:sp>
      <p:sp>
        <p:nvSpPr>
          <p:cNvPr id="9" name="TextBox 8">
            <a:extLst>
              <a:ext uri="{FF2B5EF4-FFF2-40B4-BE49-F238E27FC236}">
                <a16:creationId xmlns:a16="http://schemas.microsoft.com/office/drawing/2014/main" id="{84B35FA9-9234-0181-AEE1-55D86EE60937}"/>
              </a:ext>
            </a:extLst>
          </p:cNvPr>
          <p:cNvSpPr txBox="1"/>
          <p:nvPr/>
        </p:nvSpPr>
        <p:spPr>
          <a:xfrm>
            <a:off x="1293667" y="3538461"/>
            <a:ext cx="6556664" cy="369332"/>
          </a:xfrm>
          <a:prstGeom prst="rect">
            <a:avLst/>
          </a:prstGeom>
          <a:noFill/>
        </p:spPr>
        <p:txBody>
          <a:bodyPr wrap="square">
            <a:spAutoFit/>
          </a:bodyPr>
          <a:lstStyle/>
          <a:p>
            <a:r>
              <a:rPr lang="en-US" dirty="0"/>
              <a:t>.</a:t>
            </a:r>
            <a:endParaRPr lang="en-IN" dirty="0"/>
          </a:p>
        </p:txBody>
      </p:sp>
      <p:pic>
        <p:nvPicPr>
          <p:cNvPr id="10" name="Picture 9">
            <a:extLst>
              <a:ext uri="{FF2B5EF4-FFF2-40B4-BE49-F238E27FC236}">
                <a16:creationId xmlns:a16="http://schemas.microsoft.com/office/drawing/2014/main" id="{12F25843-C938-45E6-34B1-A6DBF0E33CE0}"/>
              </a:ext>
            </a:extLst>
          </p:cNvPr>
          <p:cNvPicPr>
            <a:picLocks noChangeAspect="1"/>
          </p:cNvPicPr>
          <p:nvPr/>
        </p:nvPicPr>
        <p:blipFill>
          <a:blip r:embed="rId2"/>
          <a:stretch>
            <a:fillRect/>
          </a:stretch>
        </p:blipFill>
        <p:spPr>
          <a:xfrm>
            <a:off x="4708143" y="3427034"/>
            <a:ext cx="3346542" cy="1552629"/>
          </a:xfrm>
          <a:prstGeom prst="rect">
            <a:avLst/>
          </a:prstGeom>
        </p:spPr>
      </p:pic>
      <p:pic>
        <p:nvPicPr>
          <p:cNvPr id="11" name="Picture 10">
            <a:extLst>
              <a:ext uri="{FF2B5EF4-FFF2-40B4-BE49-F238E27FC236}">
                <a16:creationId xmlns:a16="http://schemas.microsoft.com/office/drawing/2014/main" id="{05636A93-E3F5-6659-EAEE-2028224116CC}"/>
              </a:ext>
            </a:extLst>
          </p:cNvPr>
          <p:cNvPicPr>
            <a:picLocks noChangeAspect="1"/>
          </p:cNvPicPr>
          <p:nvPr/>
        </p:nvPicPr>
        <p:blipFill>
          <a:blip r:embed="rId3"/>
          <a:stretch>
            <a:fillRect/>
          </a:stretch>
        </p:blipFill>
        <p:spPr>
          <a:xfrm>
            <a:off x="1089313" y="3427034"/>
            <a:ext cx="3275536" cy="1552629"/>
          </a:xfrm>
          <a:prstGeom prst="rect">
            <a:avLst/>
          </a:prstGeom>
        </p:spPr>
      </p:pic>
    </p:spTree>
    <p:extLst>
      <p:ext uri="{BB962C8B-B14F-4D97-AF65-F5344CB8AC3E}">
        <p14:creationId xmlns:p14="http://schemas.microsoft.com/office/powerpoint/2010/main" val="25546617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28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3A6C7F-8A40-FD71-6408-BB0F025C40D7}"/>
              </a:ext>
            </a:extLst>
          </p:cNvPr>
          <p:cNvSpPr txBox="1"/>
          <p:nvPr/>
        </p:nvSpPr>
        <p:spPr>
          <a:xfrm>
            <a:off x="218209" y="160287"/>
            <a:ext cx="4572000" cy="3416320"/>
          </a:xfrm>
          <a:prstGeom prst="rect">
            <a:avLst/>
          </a:prstGeom>
          <a:noFill/>
        </p:spPr>
        <p:txBody>
          <a:bodyPr wrap="square">
            <a:spAutoFit/>
          </a:bodyPr>
          <a:lstStyle/>
          <a:p>
            <a:r>
              <a:rPr lang="en-US" dirty="0"/>
              <a:t>Challenges encountered:</a:t>
            </a:r>
          </a:p>
          <a:p>
            <a:pPr marL="285750" indent="-285750">
              <a:buFont typeface="Arial" panose="020B0604020202020204" pitchFamily="34" charset="0"/>
              <a:buChar char="•"/>
            </a:pPr>
            <a:r>
              <a:rPr lang="en-US" dirty="0"/>
              <a:t>Financial issues.</a:t>
            </a:r>
          </a:p>
          <a:p>
            <a:pPr marL="285750" indent="-285750">
              <a:buFont typeface="Arial" panose="020B0604020202020204" pitchFamily="34" charset="0"/>
              <a:buChar char="•"/>
            </a:pPr>
            <a:r>
              <a:rPr lang="en-US" dirty="0"/>
              <a:t>Government mandates.</a:t>
            </a:r>
          </a:p>
          <a:p>
            <a:pPr marL="285750" indent="-285750">
              <a:buFont typeface="Arial" panose="020B0604020202020204" pitchFamily="34" charset="0"/>
              <a:buChar char="•"/>
            </a:pPr>
            <a:r>
              <a:rPr lang="en-US" dirty="0"/>
              <a:t>Patient safety and quality care.</a:t>
            </a:r>
          </a:p>
          <a:p>
            <a:pPr marL="285750" indent="-285750">
              <a:buFont typeface="Arial" panose="020B0604020202020204" pitchFamily="34" charset="0"/>
              <a:buChar char="•"/>
            </a:pPr>
            <a:r>
              <a:rPr lang="en-US" dirty="0"/>
              <a:t>Staffing concerns.</a:t>
            </a:r>
          </a:p>
          <a:p>
            <a:pPr marL="285750" indent="-285750">
              <a:buFont typeface="Arial" panose="020B0604020202020204" pitchFamily="34" charset="0"/>
              <a:buChar char="•"/>
            </a:pPr>
            <a:r>
              <a:rPr lang="en-US" dirty="0"/>
              <a:t>Patient satisfaction.</a:t>
            </a:r>
          </a:p>
          <a:p>
            <a:pPr marL="285750" indent="-285750">
              <a:buFont typeface="Arial" panose="020B0604020202020204" pitchFamily="34" charset="0"/>
              <a:buChar char="•"/>
            </a:pPr>
            <a:r>
              <a:rPr lang="en-US" dirty="0"/>
              <a:t>Access to care.</a:t>
            </a:r>
          </a:p>
          <a:p>
            <a:pPr marL="285750" indent="-285750">
              <a:buFont typeface="Arial" panose="020B0604020202020204" pitchFamily="34" charset="0"/>
              <a:buChar char="•"/>
            </a:pPr>
            <a:r>
              <a:rPr lang="en-US" dirty="0"/>
              <a:t>Doctor-related issues.</a:t>
            </a:r>
          </a:p>
          <a:p>
            <a:pPr marL="285750" indent="-285750">
              <a:buFont typeface="Arial" panose="020B0604020202020204" pitchFamily="34" charset="0"/>
              <a:buChar char="•"/>
            </a:pPr>
            <a:r>
              <a:rPr lang="en-US" dirty="0"/>
              <a:t>Population health management.</a:t>
            </a:r>
          </a:p>
          <a:p>
            <a:endParaRPr lang="en-US" dirty="0"/>
          </a:p>
          <a:p>
            <a:r>
              <a:rPr lang="en-US" dirty="0"/>
              <a:t>Lessons learned:</a:t>
            </a:r>
          </a:p>
          <a:p>
            <a:pPr marL="285750" indent="-285750">
              <a:buFont typeface="Arial" panose="020B0604020202020204" pitchFamily="34" charset="0"/>
              <a:buChar char="•"/>
            </a:pPr>
            <a:endParaRPr lang="en-IN" dirty="0"/>
          </a:p>
        </p:txBody>
      </p:sp>
      <p:sp>
        <p:nvSpPr>
          <p:cNvPr id="5" name="TextBox 4">
            <a:extLst>
              <a:ext uri="{FF2B5EF4-FFF2-40B4-BE49-F238E27FC236}">
                <a16:creationId xmlns:a16="http://schemas.microsoft.com/office/drawing/2014/main" id="{80442D99-0102-B9BF-440E-5BE293217053}"/>
              </a:ext>
            </a:extLst>
          </p:cNvPr>
          <p:cNvSpPr txBox="1"/>
          <p:nvPr/>
        </p:nvSpPr>
        <p:spPr>
          <a:xfrm>
            <a:off x="311727" y="3299211"/>
            <a:ext cx="8520546" cy="1200329"/>
          </a:xfrm>
          <a:prstGeom prst="rect">
            <a:avLst/>
          </a:prstGeom>
          <a:noFill/>
        </p:spPr>
        <p:txBody>
          <a:bodyPr wrap="square">
            <a:spAutoFit/>
          </a:bodyPr>
          <a:lstStyle/>
          <a:p>
            <a:r>
              <a:rPr lang="en-US" dirty="0"/>
              <a:t>Patient Centricity, Commit to 'best outcomes and experience' for our patients. ...Integrity. Be principled, open and honest. ...Teamwork. Proactively support each other and operate as one team. ...Ownership. Be responsible and take pride in our actions. ...Innovation. Continuously improve and innovate to exceed expectations.</a:t>
            </a:r>
          </a:p>
        </p:txBody>
      </p:sp>
      <p:pic>
        <p:nvPicPr>
          <p:cNvPr id="6" name="Picture 5">
            <a:extLst>
              <a:ext uri="{FF2B5EF4-FFF2-40B4-BE49-F238E27FC236}">
                <a16:creationId xmlns:a16="http://schemas.microsoft.com/office/drawing/2014/main" id="{678A2E25-0288-ABF3-74A4-11466A002981}"/>
              </a:ext>
            </a:extLst>
          </p:cNvPr>
          <p:cNvPicPr>
            <a:picLocks noChangeAspect="1"/>
          </p:cNvPicPr>
          <p:nvPr/>
        </p:nvPicPr>
        <p:blipFill>
          <a:blip r:embed="rId2"/>
          <a:stretch>
            <a:fillRect/>
          </a:stretch>
        </p:blipFill>
        <p:spPr>
          <a:xfrm>
            <a:off x="3855026" y="136129"/>
            <a:ext cx="4696692" cy="3033098"/>
          </a:xfrm>
          <a:prstGeom prst="rect">
            <a:avLst/>
          </a:prstGeom>
        </p:spPr>
      </p:pic>
    </p:spTree>
    <p:extLst>
      <p:ext uri="{BB962C8B-B14F-4D97-AF65-F5344CB8AC3E}">
        <p14:creationId xmlns:p14="http://schemas.microsoft.com/office/powerpoint/2010/main" val="18068535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28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14"/>
        <p:cNvGrpSpPr/>
        <p:nvPr/>
      </p:nvGrpSpPr>
      <p:grpSpPr>
        <a:xfrm>
          <a:off x="0" y="0"/>
          <a:ext cx="0" cy="0"/>
          <a:chOff x="0" y="0"/>
          <a:chExt cx="0" cy="0"/>
        </a:xfrm>
      </p:grpSpPr>
      <p:sp>
        <p:nvSpPr>
          <p:cNvPr id="115" name="Google Shape;115;p23"/>
          <p:cNvSpPr txBox="1"/>
          <p:nvPr/>
        </p:nvSpPr>
        <p:spPr>
          <a:xfrm>
            <a:off x="112825" y="1891050"/>
            <a:ext cx="8948700" cy="290999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300" dirty="0">
              <a:solidFill>
                <a:srgbClr val="0E101A"/>
              </a:solidFill>
            </a:endParaRPr>
          </a:p>
          <a:p>
            <a:pPr marL="457200" lvl="0" indent="0" algn="l" rtl="0">
              <a:lnSpc>
                <a:spcPct val="115000"/>
              </a:lnSpc>
              <a:spcBef>
                <a:spcPts val="0"/>
              </a:spcBef>
              <a:spcAft>
                <a:spcPts val="0"/>
              </a:spcAft>
              <a:buNone/>
            </a:pPr>
            <a:r>
              <a:rPr lang="en-GB" sz="1600" dirty="0">
                <a:solidFill>
                  <a:srgbClr val="0E101A"/>
                </a:solidFill>
              </a:rPr>
              <a:t>Utilize the Stories feature on Instagram for three consecutive days. Share behind-the-scenes glimpses, polls, quizzes, or sneak peeks etc to encourage audience participation. Once uploaded use the story highlight feature on Instagram and save the 3 story with an appropriate name for each.</a:t>
            </a:r>
            <a:br>
              <a:rPr lang="en-GB" sz="1600" dirty="0">
                <a:solidFill>
                  <a:srgbClr val="0E101A"/>
                </a:solidFill>
              </a:rPr>
            </a:br>
            <a:br>
              <a:rPr lang="en-GB" sz="1600" dirty="0">
                <a:solidFill>
                  <a:srgbClr val="0E101A"/>
                </a:solidFill>
              </a:rPr>
            </a:br>
            <a:r>
              <a:rPr lang="en-GB" sz="1600" b="1" dirty="0">
                <a:solidFill>
                  <a:srgbClr val="0E101A"/>
                </a:solidFill>
              </a:rPr>
              <a:t>Note:</a:t>
            </a:r>
            <a:br>
              <a:rPr lang="en-GB" sz="1600" dirty="0">
                <a:solidFill>
                  <a:srgbClr val="0E101A"/>
                </a:solidFill>
              </a:rPr>
            </a:br>
            <a:r>
              <a:rPr lang="en-GB" sz="1600" dirty="0">
                <a:solidFill>
                  <a:srgbClr val="0E101A"/>
                </a:solidFill>
              </a:rPr>
              <a:t>Once done monitor the performance of the posts and Stories using the insight tool and </a:t>
            </a:r>
            <a:r>
              <a:rPr lang="en-GB" sz="1600" dirty="0" err="1">
                <a:solidFill>
                  <a:srgbClr val="0E101A"/>
                </a:solidFill>
              </a:rPr>
              <a:t>analyze</a:t>
            </a:r>
            <a:r>
              <a:rPr lang="en-GB" sz="1600" dirty="0">
                <a:solidFill>
                  <a:srgbClr val="0E101A"/>
                </a:solidFill>
              </a:rPr>
              <a:t> the engagement metrics (likes, comments, shares, impressions, etc.). Based on the analysis, mention the strategies and areas for improvement.</a:t>
            </a:r>
          </a:p>
          <a:p>
            <a:pPr marL="457200" lvl="0" indent="0" algn="l" rtl="0">
              <a:lnSpc>
                <a:spcPct val="115000"/>
              </a:lnSpc>
              <a:spcBef>
                <a:spcPts val="0"/>
              </a:spcBef>
              <a:spcAft>
                <a:spcPts val="0"/>
              </a:spcAft>
              <a:buNone/>
            </a:pPr>
            <a:endParaRPr lang="en-GB" sz="1300" dirty="0">
              <a:solidFill>
                <a:srgbClr val="0E101A"/>
              </a:solidFill>
            </a:endParaRPr>
          </a:p>
        </p:txBody>
      </p:sp>
      <p:sp>
        <p:nvSpPr>
          <p:cNvPr id="116" name="Google Shape;116;p23"/>
          <p:cNvSpPr txBox="1"/>
          <p:nvPr/>
        </p:nvSpPr>
        <p:spPr>
          <a:xfrm>
            <a:off x="766950" y="1281450"/>
            <a:ext cx="7610100" cy="11136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2900" b="1" dirty="0">
                <a:solidFill>
                  <a:srgbClr val="434343"/>
                </a:solidFill>
              </a:rPr>
              <a:t>Instagram Story</a:t>
            </a:r>
            <a:endParaRPr sz="2900" b="1" dirty="0">
              <a:solidFill>
                <a:srgbClr val="434343"/>
              </a:solidFill>
            </a:endParaRPr>
          </a:p>
          <a:p>
            <a:pPr marL="0" lvl="0" indent="0" algn="l" rtl="0">
              <a:spcBef>
                <a:spcPts val="0"/>
              </a:spcBef>
              <a:spcAft>
                <a:spcPts val="0"/>
              </a:spcAft>
              <a:buNone/>
            </a:pPr>
            <a:endParaRPr sz="2700" dirty="0"/>
          </a:p>
        </p:txBody>
      </p:sp>
      <p:sp>
        <p:nvSpPr>
          <p:cNvPr id="117" name="Google Shape;117;p23"/>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dirty="0">
                <a:solidFill>
                  <a:srgbClr val="434343"/>
                </a:solidFill>
              </a:rPr>
              <a:t>Part 4: Content Creation and Curation (Post creations, Designs/Video Editing, Ad Campaigns over Social Media and Email Ideation and Creation) </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C9EF0C-7AFA-2C4C-DD8F-0056BAC892BD}"/>
              </a:ext>
            </a:extLst>
          </p:cNvPr>
          <p:cNvSpPr txBox="1"/>
          <p:nvPr/>
        </p:nvSpPr>
        <p:spPr>
          <a:xfrm>
            <a:off x="249382" y="272534"/>
            <a:ext cx="5444836" cy="4893647"/>
          </a:xfrm>
          <a:prstGeom prst="rect">
            <a:avLst/>
          </a:prstGeom>
          <a:noFill/>
        </p:spPr>
        <p:txBody>
          <a:bodyPr wrap="square">
            <a:spAutoFit/>
          </a:bodyPr>
          <a:lstStyle/>
          <a:p>
            <a:r>
              <a:rPr lang="en-IN" sz="2400" dirty="0"/>
              <a:t>Instagram Story</a:t>
            </a:r>
            <a:r>
              <a:rPr lang="en-IN" dirty="0"/>
              <a:t>:</a:t>
            </a:r>
          </a:p>
          <a:p>
            <a:endParaRPr lang="en-IN" dirty="0"/>
          </a:p>
          <a:p>
            <a:r>
              <a:rPr lang="en-IN" dirty="0"/>
              <a:t>	creating an new account with the name of Fortis healthcare and the next step is to give the mail id and the conformation code will be given in the account and next creating an strong password then accepting their terms and conditions the account will be opened.</a:t>
            </a:r>
          </a:p>
          <a:p>
            <a:endParaRPr lang="en-IN" dirty="0"/>
          </a:p>
          <a:p>
            <a:r>
              <a:rPr lang="en-IN" dirty="0"/>
              <a:t>	creating  3 different stories with 3 different  glimpse like –</a:t>
            </a:r>
          </a:p>
          <a:p>
            <a:pPr marL="285750" indent="-285750">
              <a:buFont typeface="Arial" panose="020B0604020202020204" pitchFamily="34" charset="0"/>
              <a:buChar char="•"/>
            </a:pPr>
            <a:r>
              <a:rPr lang="en-IN" dirty="0"/>
              <a:t>Have you ever visited our hospitals </a:t>
            </a:r>
          </a:p>
          <a:p>
            <a:pPr marL="285750" indent="-285750">
              <a:buFont typeface="Arial" panose="020B0604020202020204" pitchFamily="34" charset="0"/>
              <a:buChar char="•"/>
            </a:pPr>
            <a:r>
              <a:rPr lang="en-IN" dirty="0"/>
              <a:t>Do you have any queries</a:t>
            </a:r>
          </a:p>
          <a:p>
            <a:pPr marL="285750" indent="-285750">
              <a:buFont typeface="Arial" panose="020B0604020202020204" pitchFamily="34" charset="0"/>
              <a:buChar char="•"/>
            </a:pPr>
            <a:r>
              <a:rPr lang="en-IN" dirty="0"/>
              <a:t>How is our hospital service   </a:t>
            </a:r>
          </a:p>
          <a:p>
            <a:r>
              <a:rPr lang="en-IN" dirty="0"/>
              <a:t>	and segregating all the likes, shares, comments etc. from the story highlight saving all the three stories and adding to the presentation.</a:t>
            </a:r>
          </a:p>
          <a:p>
            <a:pPr marL="285750" indent="-285750">
              <a:buFont typeface="Arial" panose="020B0604020202020204" pitchFamily="34" charset="0"/>
              <a:buChar char="•"/>
            </a:pPr>
            <a:endParaRPr lang="en-IN" dirty="0"/>
          </a:p>
        </p:txBody>
      </p:sp>
      <p:pic>
        <p:nvPicPr>
          <p:cNvPr id="8" name="Picture 7">
            <a:extLst>
              <a:ext uri="{FF2B5EF4-FFF2-40B4-BE49-F238E27FC236}">
                <a16:creationId xmlns:a16="http://schemas.microsoft.com/office/drawing/2014/main" id="{A29D1914-BBA9-7C10-99D5-2CA950B5D197}"/>
              </a:ext>
            </a:extLst>
          </p:cNvPr>
          <p:cNvPicPr>
            <a:picLocks noChangeAspect="1"/>
          </p:cNvPicPr>
          <p:nvPr/>
        </p:nvPicPr>
        <p:blipFill>
          <a:blip r:embed="rId2"/>
          <a:stretch>
            <a:fillRect/>
          </a:stretch>
        </p:blipFill>
        <p:spPr>
          <a:xfrm>
            <a:off x="5694217" y="561109"/>
            <a:ext cx="3083935" cy="2244436"/>
          </a:xfrm>
          <a:prstGeom prst="rect">
            <a:avLst/>
          </a:prstGeom>
        </p:spPr>
      </p:pic>
      <p:pic>
        <p:nvPicPr>
          <p:cNvPr id="9" name="Picture 8">
            <a:extLst>
              <a:ext uri="{FF2B5EF4-FFF2-40B4-BE49-F238E27FC236}">
                <a16:creationId xmlns:a16="http://schemas.microsoft.com/office/drawing/2014/main" id="{A110CA23-4829-D4EB-BBCD-DE5FA5251A3F}"/>
              </a:ext>
            </a:extLst>
          </p:cNvPr>
          <p:cNvPicPr>
            <a:picLocks noChangeAspect="1"/>
          </p:cNvPicPr>
          <p:nvPr/>
        </p:nvPicPr>
        <p:blipFill>
          <a:blip r:embed="rId3"/>
          <a:stretch>
            <a:fillRect/>
          </a:stretch>
        </p:blipFill>
        <p:spPr>
          <a:xfrm>
            <a:off x="5372100" y="3023321"/>
            <a:ext cx="3406053" cy="1742642"/>
          </a:xfrm>
          <a:prstGeom prst="rect">
            <a:avLst/>
          </a:prstGeom>
        </p:spPr>
      </p:pic>
    </p:spTree>
    <p:extLst>
      <p:ext uri="{BB962C8B-B14F-4D97-AF65-F5344CB8AC3E}">
        <p14:creationId xmlns:p14="http://schemas.microsoft.com/office/powerpoint/2010/main" val="34655844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10099F0-813E-DF07-4969-6E14A83F274A}"/>
              </a:ext>
            </a:extLst>
          </p:cNvPr>
          <p:cNvPicPr>
            <a:picLocks noChangeAspect="1"/>
          </p:cNvPicPr>
          <p:nvPr/>
        </p:nvPicPr>
        <p:blipFill>
          <a:blip r:embed="rId2"/>
          <a:stretch>
            <a:fillRect/>
          </a:stretch>
        </p:blipFill>
        <p:spPr>
          <a:xfrm>
            <a:off x="3062306" y="472786"/>
            <a:ext cx="2728441" cy="4384964"/>
          </a:xfrm>
          <a:prstGeom prst="rect">
            <a:avLst/>
          </a:prstGeom>
        </p:spPr>
      </p:pic>
      <p:pic>
        <p:nvPicPr>
          <p:cNvPr id="16" name="Picture 15">
            <a:extLst>
              <a:ext uri="{FF2B5EF4-FFF2-40B4-BE49-F238E27FC236}">
                <a16:creationId xmlns:a16="http://schemas.microsoft.com/office/drawing/2014/main" id="{B8637495-F546-C564-77CB-840E2C40B188}"/>
              </a:ext>
            </a:extLst>
          </p:cNvPr>
          <p:cNvPicPr>
            <a:picLocks noChangeAspect="1"/>
          </p:cNvPicPr>
          <p:nvPr/>
        </p:nvPicPr>
        <p:blipFill>
          <a:blip r:embed="rId3"/>
          <a:stretch>
            <a:fillRect/>
          </a:stretch>
        </p:blipFill>
        <p:spPr>
          <a:xfrm>
            <a:off x="280555" y="472786"/>
            <a:ext cx="2646372" cy="4384964"/>
          </a:xfrm>
          <a:prstGeom prst="rect">
            <a:avLst/>
          </a:prstGeom>
        </p:spPr>
      </p:pic>
      <p:pic>
        <p:nvPicPr>
          <p:cNvPr id="19" name="Picture 18">
            <a:extLst>
              <a:ext uri="{FF2B5EF4-FFF2-40B4-BE49-F238E27FC236}">
                <a16:creationId xmlns:a16="http://schemas.microsoft.com/office/drawing/2014/main" id="{66B4D761-ED5A-34AE-0BBD-244DE6A53E6D}"/>
              </a:ext>
            </a:extLst>
          </p:cNvPr>
          <p:cNvPicPr>
            <a:picLocks noChangeAspect="1"/>
          </p:cNvPicPr>
          <p:nvPr/>
        </p:nvPicPr>
        <p:blipFill>
          <a:blip r:embed="rId4"/>
          <a:stretch>
            <a:fillRect/>
          </a:stretch>
        </p:blipFill>
        <p:spPr>
          <a:xfrm>
            <a:off x="5998862" y="472786"/>
            <a:ext cx="2646372" cy="4421332"/>
          </a:xfrm>
          <a:prstGeom prst="rect">
            <a:avLst/>
          </a:prstGeom>
        </p:spPr>
      </p:pic>
    </p:spTree>
    <p:extLst>
      <p:ext uri="{BB962C8B-B14F-4D97-AF65-F5344CB8AC3E}">
        <p14:creationId xmlns:p14="http://schemas.microsoft.com/office/powerpoint/2010/main" val="428486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chemeClr val="tx1">
                <a:lumMod val="95000"/>
                <a:lumOff val="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7B9562-FB37-A770-A361-30FE1698F967}"/>
              </a:ext>
            </a:extLst>
          </p:cNvPr>
          <p:cNvPicPr>
            <a:picLocks noChangeAspect="1"/>
          </p:cNvPicPr>
          <p:nvPr/>
        </p:nvPicPr>
        <p:blipFill>
          <a:blip r:embed="rId2"/>
          <a:stretch>
            <a:fillRect/>
          </a:stretch>
        </p:blipFill>
        <p:spPr>
          <a:xfrm>
            <a:off x="2000250" y="859316"/>
            <a:ext cx="5143500" cy="3657600"/>
          </a:xfrm>
          <a:prstGeom prst="rect">
            <a:avLst/>
          </a:prstGeom>
        </p:spPr>
      </p:pic>
    </p:spTree>
    <p:extLst>
      <p:ext uri="{BB962C8B-B14F-4D97-AF65-F5344CB8AC3E}">
        <p14:creationId xmlns:p14="http://schemas.microsoft.com/office/powerpoint/2010/main" val="34093554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DBCD82-D723-9E4F-3EBD-4264858BD745}"/>
              </a:ext>
            </a:extLst>
          </p:cNvPr>
          <p:cNvSpPr txBox="1"/>
          <p:nvPr/>
        </p:nvSpPr>
        <p:spPr>
          <a:xfrm>
            <a:off x="238992" y="350466"/>
            <a:ext cx="4572000" cy="2923877"/>
          </a:xfrm>
          <a:prstGeom prst="rect">
            <a:avLst/>
          </a:prstGeom>
          <a:noFill/>
        </p:spPr>
        <p:txBody>
          <a:bodyPr wrap="square">
            <a:spAutoFit/>
          </a:bodyPr>
          <a:lstStyle/>
          <a:p>
            <a:r>
              <a:rPr lang="en-IN" sz="3200" dirty="0"/>
              <a:t>Post creations: </a:t>
            </a:r>
          </a:p>
          <a:p>
            <a:endParaRPr lang="en-IN" sz="3200" dirty="0"/>
          </a:p>
          <a:p>
            <a:pPr marL="342900" indent="-342900">
              <a:buFont typeface="Wingdings" panose="05000000000000000000" pitchFamily="2" charset="2"/>
              <a:buChar char="v"/>
            </a:pPr>
            <a:r>
              <a:rPr lang="en-IN" sz="2000" dirty="0"/>
              <a:t>Aim: To bring more customers</a:t>
            </a:r>
          </a:p>
          <a:p>
            <a:pPr marL="342900" indent="-342900">
              <a:buFont typeface="Wingdings" panose="05000000000000000000" pitchFamily="2" charset="2"/>
              <a:buChar char="v"/>
            </a:pPr>
            <a:endParaRPr lang="en-IN" sz="2000" dirty="0"/>
          </a:p>
          <a:p>
            <a:pPr marL="342900" indent="-342900">
              <a:buFont typeface="Wingdings" panose="05000000000000000000" pitchFamily="2" charset="2"/>
              <a:buChar char="v"/>
            </a:pPr>
            <a:r>
              <a:rPr lang="en-IN" sz="2000" dirty="0"/>
              <a:t>Idea : Making people know about the healthcare </a:t>
            </a:r>
          </a:p>
          <a:p>
            <a:pPr marL="342900" indent="-342900">
              <a:buFont typeface="Wingdings" panose="05000000000000000000" pitchFamily="2" charset="2"/>
              <a:buChar char="v"/>
            </a:pPr>
            <a:endParaRPr lang="en-IN" sz="2000" dirty="0"/>
          </a:p>
          <a:p>
            <a:pPr marL="342900" indent="-342900">
              <a:buFont typeface="Wingdings" panose="05000000000000000000" pitchFamily="2" charset="2"/>
              <a:buChar char="v"/>
            </a:pPr>
            <a:r>
              <a:rPr lang="en-IN" sz="2000" dirty="0"/>
              <a:t>Topic : Taking care of your health</a:t>
            </a:r>
          </a:p>
        </p:txBody>
      </p:sp>
      <p:pic>
        <p:nvPicPr>
          <p:cNvPr id="6" name="Picture 5">
            <a:extLst>
              <a:ext uri="{FF2B5EF4-FFF2-40B4-BE49-F238E27FC236}">
                <a16:creationId xmlns:a16="http://schemas.microsoft.com/office/drawing/2014/main" id="{362F02D9-4E81-751C-6C57-AE009F1A535F}"/>
              </a:ext>
            </a:extLst>
          </p:cNvPr>
          <p:cNvPicPr>
            <a:picLocks noChangeAspect="1"/>
          </p:cNvPicPr>
          <p:nvPr/>
        </p:nvPicPr>
        <p:blipFill>
          <a:blip r:embed="rId2"/>
          <a:stretch>
            <a:fillRect/>
          </a:stretch>
        </p:blipFill>
        <p:spPr>
          <a:xfrm>
            <a:off x="4810992" y="107692"/>
            <a:ext cx="4187535" cy="4928116"/>
          </a:xfrm>
          <a:prstGeom prst="rect">
            <a:avLst/>
          </a:prstGeom>
        </p:spPr>
      </p:pic>
      <p:pic>
        <p:nvPicPr>
          <p:cNvPr id="7" name="Picture 6">
            <a:extLst>
              <a:ext uri="{FF2B5EF4-FFF2-40B4-BE49-F238E27FC236}">
                <a16:creationId xmlns:a16="http://schemas.microsoft.com/office/drawing/2014/main" id="{59343A3D-C355-B813-84D6-FFE4AB3FB46A}"/>
              </a:ext>
            </a:extLst>
          </p:cNvPr>
          <p:cNvPicPr>
            <a:picLocks noChangeAspect="1"/>
          </p:cNvPicPr>
          <p:nvPr/>
        </p:nvPicPr>
        <p:blipFill>
          <a:blip r:embed="rId3"/>
          <a:stretch>
            <a:fillRect/>
          </a:stretch>
        </p:blipFill>
        <p:spPr>
          <a:xfrm>
            <a:off x="727364" y="3373763"/>
            <a:ext cx="3299979" cy="1562625"/>
          </a:xfrm>
          <a:prstGeom prst="rect">
            <a:avLst/>
          </a:prstGeom>
        </p:spPr>
      </p:pic>
    </p:spTree>
    <p:extLst>
      <p:ext uri="{BB962C8B-B14F-4D97-AF65-F5344CB8AC3E}">
        <p14:creationId xmlns:p14="http://schemas.microsoft.com/office/powerpoint/2010/main" val="42445712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341212-3525-DE49-BBF7-3D71C4784100}"/>
              </a:ext>
            </a:extLst>
          </p:cNvPr>
          <p:cNvPicPr>
            <a:picLocks noChangeAspect="1"/>
          </p:cNvPicPr>
          <p:nvPr/>
        </p:nvPicPr>
        <p:blipFill>
          <a:blip r:embed="rId2"/>
          <a:stretch>
            <a:fillRect/>
          </a:stretch>
        </p:blipFill>
        <p:spPr>
          <a:xfrm>
            <a:off x="4426526" y="228599"/>
            <a:ext cx="4504459" cy="4686301"/>
          </a:xfrm>
          <a:prstGeom prst="rect">
            <a:avLst/>
          </a:prstGeom>
        </p:spPr>
      </p:pic>
      <p:sp>
        <p:nvSpPr>
          <p:cNvPr id="5" name="TextBox 4">
            <a:extLst>
              <a:ext uri="{FF2B5EF4-FFF2-40B4-BE49-F238E27FC236}">
                <a16:creationId xmlns:a16="http://schemas.microsoft.com/office/drawing/2014/main" id="{A56EA45D-B407-D5D9-583B-F1E0319C0465}"/>
              </a:ext>
            </a:extLst>
          </p:cNvPr>
          <p:cNvSpPr txBox="1"/>
          <p:nvPr/>
        </p:nvSpPr>
        <p:spPr>
          <a:xfrm>
            <a:off x="103909" y="340075"/>
            <a:ext cx="3990109" cy="3170099"/>
          </a:xfrm>
          <a:prstGeom prst="rect">
            <a:avLst/>
          </a:prstGeom>
          <a:noFill/>
        </p:spPr>
        <p:txBody>
          <a:bodyPr wrap="square">
            <a:spAutoFit/>
          </a:bodyPr>
          <a:lstStyle/>
          <a:p>
            <a:r>
              <a:rPr lang="en-IN" sz="2800" dirty="0"/>
              <a:t>Post creations:</a:t>
            </a:r>
          </a:p>
          <a:p>
            <a:endParaRPr lang="en-IN" sz="2800" dirty="0"/>
          </a:p>
          <a:p>
            <a:pPr marL="457200" indent="-457200">
              <a:buFont typeface="Wingdings" panose="05000000000000000000" pitchFamily="2" charset="2"/>
              <a:buChar char="v"/>
            </a:pPr>
            <a:r>
              <a:rPr lang="en-IN" dirty="0"/>
              <a:t>Aim: To ensure the present problems faced by the customers</a:t>
            </a:r>
          </a:p>
          <a:p>
            <a:pPr marL="457200" indent="-457200">
              <a:buFont typeface="Wingdings" panose="05000000000000000000" pitchFamily="2" charset="2"/>
              <a:buChar char="v"/>
            </a:pPr>
            <a:endParaRPr lang="en-IN" dirty="0"/>
          </a:p>
          <a:p>
            <a:pPr marL="457200" indent="-457200">
              <a:buFont typeface="Wingdings" panose="05000000000000000000" pitchFamily="2" charset="2"/>
              <a:buChar char="v"/>
            </a:pPr>
            <a:r>
              <a:rPr lang="en-IN" dirty="0"/>
              <a:t>Idea : make people get tested about their symptoms</a:t>
            </a:r>
          </a:p>
          <a:p>
            <a:pPr marL="457200" indent="-457200">
              <a:buFont typeface="Wingdings" panose="05000000000000000000" pitchFamily="2" charset="2"/>
              <a:buChar char="v"/>
            </a:pPr>
            <a:endParaRPr lang="en-IN" dirty="0"/>
          </a:p>
          <a:p>
            <a:pPr marL="457200" indent="-457200">
              <a:buFont typeface="Wingdings" panose="05000000000000000000" pitchFamily="2" charset="2"/>
              <a:buChar char="v"/>
            </a:pPr>
            <a:r>
              <a:rPr lang="en-IN" dirty="0"/>
              <a:t>Topic : safety of a customer.</a:t>
            </a:r>
          </a:p>
          <a:p>
            <a:pPr marL="457200" indent="-457200">
              <a:buFont typeface="Wingdings" panose="05000000000000000000" pitchFamily="2" charset="2"/>
              <a:buChar char="v"/>
            </a:pPr>
            <a:endParaRPr lang="en-IN" dirty="0"/>
          </a:p>
        </p:txBody>
      </p:sp>
      <p:pic>
        <p:nvPicPr>
          <p:cNvPr id="6" name="Picture 5">
            <a:extLst>
              <a:ext uri="{FF2B5EF4-FFF2-40B4-BE49-F238E27FC236}">
                <a16:creationId xmlns:a16="http://schemas.microsoft.com/office/drawing/2014/main" id="{D24724D4-D3EC-B1B5-D815-F3100D35E1EE}"/>
              </a:ext>
            </a:extLst>
          </p:cNvPr>
          <p:cNvPicPr>
            <a:picLocks noChangeAspect="1"/>
          </p:cNvPicPr>
          <p:nvPr/>
        </p:nvPicPr>
        <p:blipFill>
          <a:blip r:embed="rId3"/>
          <a:stretch>
            <a:fillRect/>
          </a:stretch>
        </p:blipFill>
        <p:spPr>
          <a:xfrm>
            <a:off x="622587" y="3362325"/>
            <a:ext cx="3097357" cy="1656484"/>
          </a:xfrm>
          <a:prstGeom prst="rect">
            <a:avLst/>
          </a:prstGeom>
        </p:spPr>
      </p:pic>
    </p:spTree>
    <p:extLst>
      <p:ext uri="{BB962C8B-B14F-4D97-AF65-F5344CB8AC3E}">
        <p14:creationId xmlns:p14="http://schemas.microsoft.com/office/powerpoint/2010/main" val="13802863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1D13F01-79A9-2A3C-F904-1F6561F0B09C}"/>
              </a:ext>
            </a:extLst>
          </p:cNvPr>
          <p:cNvPicPr>
            <a:picLocks noChangeAspect="1"/>
          </p:cNvPicPr>
          <p:nvPr/>
        </p:nvPicPr>
        <p:blipFill>
          <a:blip r:embed="rId2"/>
          <a:stretch>
            <a:fillRect/>
          </a:stretch>
        </p:blipFill>
        <p:spPr>
          <a:xfrm>
            <a:off x="5745133" y="223404"/>
            <a:ext cx="3223260" cy="4696691"/>
          </a:xfrm>
          <a:prstGeom prst="rect">
            <a:avLst/>
          </a:prstGeom>
        </p:spPr>
      </p:pic>
      <p:sp>
        <p:nvSpPr>
          <p:cNvPr id="4" name="TextBox 3">
            <a:extLst>
              <a:ext uri="{FF2B5EF4-FFF2-40B4-BE49-F238E27FC236}">
                <a16:creationId xmlns:a16="http://schemas.microsoft.com/office/drawing/2014/main" id="{C2A6F1CD-0C65-A409-27E0-0FD13AFD61E8}"/>
              </a:ext>
            </a:extLst>
          </p:cNvPr>
          <p:cNvSpPr txBox="1"/>
          <p:nvPr/>
        </p:nvSpPr>
        <p:spPr>
          <a:xfrm>
            <a:off x="259773" y="360856"/>
            <a:ext cx="4572000" cy="3447098"/>
          </a:xfrm>
          <a:prstGeom prst="rect">
            <a:avLst/>
          </a:prstGeom>
          <a:noFill/>
        </p:spPr>
        <p:txBody>
          <a:bodyPr wrap="square">
            <a:spAutoFit/>
          </a:bodyPr>
          <a:lstStyle/>
          <a:p>
            <a:r>
              <a:rPr lang="en-IN" sz="3200" dirty="0"/>
              <a:t>Post creations</a:t>
            </a:r>
            <a:r>
              <a:rPr lang="en-IN" sz="2800" dirty="0"/>
              <a:t>:</a:t>
            </a:r>
          </a:p>
          <a:p>
            <a:endParaRPr lang="en-IN" sz="2800" dirty="0"/>
          </a:p>
          <a:p>
            <a:pPr marL="285750" indent="-285750">
              <a:buFont typeface="Wingdings" panose="05000000000000000000" pitchFamily="2" charset="2"/>
              <a:buChar char="v"/>
            </a:pPr>
            <a:r>
              <a:rPr lang="en-IN" sz="2000" dirty="0"/>
              <a:t>Aim: To gain customer’s loyalty</a:t>
            </a:r>
          </a:p>
          <a:p>
            <a:pPr marL="285750" indent="-285750">
              <a:buFont typeface="Wingdings" panose="05000000000000000000" pitchFamily="2" charset="2"/>
              <a:buChar char="v"/>
            </a:pPr>
            <a:endParaRPr lang="en-IN" sz="2000" dirty="0"/>
          </a:p>
          <a:p>
            <a:pPr marL="285750" indent="-285750">
              <a:buFont typeface="Wingdings" panose="05000000000000000000" pitchFamily="2" charset="2"/>
              <a:buChar char="v"/>
            </a:pPr>
            <a:r>
              <a:rPr lang="en-IN" sz="2000" dirty="0"/>
              <a:t>Idea : giving knowledge to the customer’s about the season</a:t>
            </a:r>
          </a:p>
          <a:p>
            <a:pPr marL="285750" indent="-285750">
              <a:buFont typeface="Wingdings" panose="05000000000000000000" pitchFamily="2" charset="2"/>
              <a:buChar char="v"/>
            </a:pPr>
            <a:endParaRPr lang="en-IN" sz="2000" dirty="0"/>
          </a:p>
          <a:p>
            <a:pPr marL="285750" indent="-285750">
              <a:buFont typeface="Wingdings" panose="05000000000000000000" pitchFamily="2" charset="2"/>
              <a:buChar char="v"/>
            </a:pPr>
            <a:r>
              <a:rPr lang="en-IN" sz="2000" dirty="0"/>
              <a:t>Topic: How Fortis take care of customers</a:t>
            </a:r>
          </a:p>
          <a:p>
            <a:pPr marL="285750" indent="-285750">
              <a:buFont typeface="Wingdings" panose="05000000000000000000" pitchFamily="2" charset="2"/>
              <a:buChar char="v"/>
            </a:pPr>
            <a:endParaRPr lang="en-IN" dirty="0"/>
          </a:p>
        </p:txBody>
      </p:sp>
      <p:pic>
        <p:nvPicPr>
          <p:cNvPr id="5" name="Picture 4">
            <a:extLst>
              <a:ext uri="{FF2B5EF4-FFF2-40B4-BE49-F238E27FC236}">
                <a16:creationId xmlns:a16="http://schemas.microsoft.com/office/drawing/2014/main" id="{E647D7C5-9808-49F0-1FB4-F3F9CD336F86}"/>
              </a:ext>
            </a:extLst>
          </p:cNvPr>
          <p:cNvPicPr>
            <a:picLocks noChangeAspect="1"/>
          </p:cNvPicPr>
          <p:nvPr/>
        </p:nvPicPr>
        <p:blipFill>
          <a:blip r:embed="rId3"/>
          <a:stretch>
            <a:fillRect/>
          </a:stretch>
        </p:blipFill>
        <p:spPr>
          <a:xfrm>
            <a:off x="1536123" y="3529445"/>
            <a:ext cx="3295650" cy="1390650"/>
          </a:xfrm>
          <a:prstGeom prst="rect">
            <a:avLst/>
          </a:prstGeom>
        </p:spPr>
      </p:pic>
    </p:spTree>
    <p:extLst>
      <p:ext uri="{BB962C8B-B14F-4D97-AF65-F5344CB8AC3E}">
        <p14:creationId xmlns:p14="http://schemas.microsoft.com/office/powerpoint/2010/main" val="2217433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21"/>
        <p:cNvGrpSpPr/>
        <p:nvPr/>
      </p:nvGrpSpPr>
      <p:grpSpPr>
        <a:xfrm>
          <a:off x="0" y="0"/>
          <a:ext cx="0" cy="0"/>
          <a:chOff x="0" y="0"/>
          <a:chExt cx="0" cy="0"/>
        </a:xfrm>
      </p:grpSpPr>
      <p:sp>
        <p:nvSpPr>
          <p:cNvPr id="122" name="Google Shape;122;p24"/>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dirty="0">
                <a:solidFill>
                  <a:srgbClr val="434343"/>
                </a:solidFill>
              </a:rPr>
              <a:t>Part 4: Content Creation and Curation (Post creations, Designs/Video Editing, Ad Campaigns over Social Media and Email Ideation and Creation) </a:t>
            </a:r>
            <a:endParaRPr dirty="0"/>
          </a:p>
        </p:txBody>
      </p:sp>
      <p:sp>
        <p:nvSpPr>
          <p:cNvPr id="123" name="Google Shape;123;p24"/>
          <p:cNvSpPr txBox="1"/>
          <p:nvPr/>
        </p:nvSpPr>
        <p:spPr>
          <a:xfrm>
            <a:off x="478200" y="1849250"/>
            <a:ext cx="81876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p>
          <a:p>
            <a:pPr marL="457200" lvl="0" indent="-317500" algn="l" rtl="0">
              <a:spcBef>
                <a:spcPts val="0"/>
              </a:spcBef>
              <a:spcAft>
                <a:spcPts val="0"/>
              </a:spcAft>
              <a:buSzPts val="1400"/>
              <a:buChar char="●"/>
            </a:pPr>
            <a:r>
              <a:rPr lang="en-GB"/>
              <a:t>Design Tools Familiarization (use Canva for creating visually appealing graphics)</a:t>
            </a:r>
            <a:endParaRPr/>
          </a:p>
          <a:p>
            <a:pPr marL="457200" lvl="0" indent="-317500" algn="l" rtl="0">
              <a:spcBef>
                <a:spcPts val="0"/>
              </a:spcBef>
              <a:spcAft>
                <a:spcPts val="0"/>
              </a:spcAft>
              <a:buSzPts val="1400"/>
              <a:buChar char="●"/>
            </a:pPr>
            <a:r>
              <a:rPr lang="en-GB" b="1"/>
              <a:t>Video Creation:</a:t>
            </a:r>
            <a:r>
              <a:rPr lang="en-GB"/>
              <a:t> Utilize VN or any video editor of your choice to create videos related to the chosen topic.</a:t>
            </a:r>
            <a:endParaRPr/>
          </a:p>
        </p:txBody>
      </p:sp>
      <p:sp>
        <p:nvSpPr>
          <p:cNvPr id="124" name="Google Shape;124;p24"/>
          <p:cNvSpPr txBox="1"/>
          <p:nvPr/>
        </p:nvSpPr>
        <p:spPr>
          <a:xfrm>
            <a:off x="766950" y="1281450"/>
            <a:ext cx="7610100" cy="11136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2900" b="1" dirty="0">
                <a:solidFill>
                  <a:srgbClr val="434343"/>
                </a:solidFill>
              </a:rPr>
              <a:t>Designs/Video Editing</a:t>
            </a:r>
            <a:endParaRPr sz="2900" b="1" dirty="0">
              <a:solidFill>
                <a:srgbClr val="434343"/>
              </a:solidFill>
            </a:endParaRPr>
          </a:p>
          <a:p>
            <a:pPr marL="0" lvl="0" indent="0" algn="l" rtl="0">
              <a:spcBef>
                <a:spcPts val="0"/>
              </a:spcBef>
              <a:spcAft>
                <a:spcPts val="0"/>
              </a:spcAft>
              <a:buNone/>
            </a:pPr>
            <a:endParaRPr sz="27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A3ADB1-7D92-D1CD-C5F0-FEEBF5EF0117}"/>
              </a:ext>
            </a:extLst>
          </p:cNvPr>
          <p:cNvSpPr txBox="1"/>
          <p:nvPr/>
        </p:nvSpPr>
        <p:spPr>
          <a:xfrm>
            <a:off x="561109" y="298512"/>
            <a:ext cx="4572000" cy="1384995"/>
          </a:xfrm>
          <a:prstGeom prst="rect">
            <a:avLst/>
          </a:prstGeom>
          <a:noFill/>
        </p:spPr>
        <p:txBody>
          <a:bodyPr wrap="square">
            <a:spAutoFit/>
          </a:bodyPr>
          <a:lstStyle/>
          <a:p>
            <a:r>
              <a:rPr lang="en-IN" sz="2800" dirty="0"/>
              <a:t>Designs/Video Editing:</a:t>
            </a:r>
          </a:p>
          <a:p>
            <a:endParaRPr lang="en-IN" sz="2800" dirty="0"/>
          </a:p>
          <a:p>
            <a:r>
              <a:rPr lang="en-IN" sz="2800" dirty="0"/>
              <a:t>Google drive link:</a:t>
            </a:r>
          </a:p>
        </p:txBody>
      </p:sp>
      <p:sp>
        <p:nvSpPr>
          <p:cNvPr id="5" name="TextBox 4">
            <a:extLst>
              <a:ext uri="{FF2B5EF4-FFF2-40B4-BE49-F238E27FC236}">
                <a16:creationId xmlns:a16="http://schemas.microsoft.com/office/drawing/2014/main" id="{0BFB658E-25CE-DA17-D903-A7F00F5A9B9A}"/>
              </a:ext>
            </a:extLst>
          </p:cNvPr>
          <p:cNvSpPr txBox="1"/>
          <p:nvPr/>
        </p:nvSpPr>
        <p:spPr>
          <a:xfrm>
            <a:off x="561109" y="2110085"/>
            <a:ext cx="7741227" cy="646331"/>
          </a:xfrm>
          <a:prstGeom prst="rect">
            <a:avLst/>
          </a:prstGeom>
          <a:noFill/>
        </p:spPr>
        <p:txBody>
          <a:bodyPr wrap="square">
            <a:spAutoFit/>
          </a:bodyPr>
          <a:lstStyle/>
          <a:p>
            <a:r>
              <a:rPr lang="en-IN" dirty="0">
                <a:hlinkClick r:id="rId2"/>
              </a:rPr>
              <a:t>https://drive.google.com/file/d/1bNcsEgwmOR74Ne0AsR7VkCh_GPLgQVPd/view?usp=drivesdk</a:t>
            </a:r>
            <a:endParaRPr lang="en-IN" dirty="0"/>
          </a:p>
        </p:txBody>
      </p:sp>
    </p:spTree>
    <p:extLst>
      <p:ext uri="{BB962C8B-B14F-4D97-AF65-F5344CB8AC3E}">
        <p14:creationId xmlns:p14="http://schemas.microsoft.com/office/powerpoint/2010/main" val="35117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28"/>
        <p:cNvGrpSpPr/>
        <p:nvPr/>
      </p:nvGrpSpPr>
      <p:grpSpPr>
        <a:xfrm>
          <a:off x="0" y="0"/>
          <a:ext cx="0" cy="0"/>
          <a:chOff x="0" y="0"/>
          <a:chExt cx="0" cy="0"/>
        </a:xfrm>
      </p:grpSpPr>
      <p:sp>
        <p:nvSpPr>
          <p:cNvPr id="129" name="Google Shape;129;p25"/>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a:solidFill>
                  <a:srgbClr val="434343"/>
                </a:solidFill>
              </a:rPr>
              <a:t>Part 4: Content Creation and Curation (Post creations, Designs/Video Editing, Ad Campaigns over Social Media and Email Ideation and Creation) </a:t>
            </a:r>
            <a:endParaRPr/>
          </a:p>
        </p:txBody>
      </p:sp>
      <p:sp>
        <p:nvSpPr>
          <p:cNvPr id="130" name="Google Shape;130;p25"/>
          <p:cNvSpPr txBox="1"/>
          <p:nvPr/>
        </p:nvSpPr>
        <p:spPr>
          <a:xfrm>
            <a:off x="478200" y="1991353"/>
            <a:ext cx="8187600" cy="2400627"/>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b="1" dirty="0"/>
              <a:t>Ad Campaigns over Social Media:</a:t>
            </a:r>
            <a:endParaRPr b="1" dirty="0"/>
          </a:p>
          <a:p>
            <a:pPr marL="457200" lvl="0" indent="0" algn="l" rtl="0">
              <a:spcBef>
                <a:spcPts val="0"/>
              </a:spcBef>
              <a:spcAft>
                <a:spcPts val="0"/>
              </a:spcAft>
              <a:buNone/>
            </a:pPr>
            <a:endParaRPr b="1" dirty="0"/>
          </a:p>
          <a:p>
            <a:pPr marL="457200" lvl="0" indent="0" algn="l" rtl="0">
              <a:spcBef>
                <a:spcPts val="0"/>
              </a:spcBef>
              <a:spcAft>
                <a:spcPts val="0"/>
              </a:spcAft>
              <a:buNone/>
            </a:pPr>
            <a:r>
              <a:rPr lang="en-GB" dirty="0"/>
              <a:t>Come up with 3 ad campaigns each covering one of the mentioned goals:</a:t>
            </a:r>
          </a:p>
          <a:p>
            <a:pPr marL="742950" lvl="0" indent="-285750" algn="l" rtl="0">
              <a:spcBef>
                <a:spcPts val="0"/>
              </a:spcBef>
              <a:spcAft>
                <a:spcPts val="0"/>
              </a:spcAft>
              <a:buFont typeface="Arial" panose="020B0604020202020204" pitchFamily="34" charset="0"/>
              <a:buChar char="•"/>
            </a:pPr>
            <a:r>
              <a:rPr lang="en-GB" dirty="0"/>
              <a:t> </a:t>
            </a:r>
            <a:r>
              <a:rPr lang="en-GB" dirty="0">
                <a:solidFill>
                  <a:schemeClr val="dk1"/>
                </a:solidFill>
              </a:rPr>
              <a:t>brand awareness</a:t>
            </a:r>
          </a:p>
          <a:p>
            <a:pPr marL="742950" lvl="0" indent="-285750" algn="l" rtl="0">
              <a:spcBef>
                <a:spcPts val="0"/>
              </a:spcBef>
              <a:spcAft>
                <a:spcPts val="0"/>
              </a:spcAft>
              <a:buFont typeface="Arial" panose="020B0604020202020204" pitchFamily="34" charset="0"/>
              <a:buChar char="•"/>
            </a:pPr>
            <a:r>
              <a:rPr lang="en-GB" dirty="0">
                <a:solidFill>
                  <a:schemeClr val="dk1"/>
                </a:solidFill>
              </a:rPr>
              <a:t>driving website traffic</a:t>
            </a:r>
          </a:p>
          <a:p>
            <a:pPr marL="742950" lvl="0" indent="-285750" algn="l" rtl="0">
              <a:spcBef>
                <a:spcPts val="0"/>
              </a:spcBef>
              <a:spcAft>
                <a:spcPts val="0"/>
              </a:spcAft>
              <a:buFont typeface="Arial" panose="020B0604020202020204" pitchFamily="34" charset="0"/>
              <a:buChar char="•"/>
            </a:pPr>
            <a:r>
              <a:rPr lang="en-GB" dirty="0">
                <a:solidFill>
                  <a:schemeClr val="dk1"/>
                </a:solidFill>
              </a:rPr>
              <a:t> generating leads </a:t>
            </a:r>
            <a:endParaRPr dirty="0"/>
          </a:p>
          <a:p>
            <a:pPr marL="0" lvl="0" indent="0" algn="l" rtl="0">
              <a:spcBef>
                <a:spcPts val="0"/>
              </a:spcBef>
              <a:spcAft>
                <a:spcPts val="0"/>
              </a:spcAft>
              <a:buNone/>
            </a:pPr>
            <a:endParaRPr dirty="0"/>
          </a:p>
          <a:p>
            <a:pPr marL="457200" lvl="0" indent="0" algn="l" rtl="0">
              <a:spcBef>
                <a:spcPts val="0"/>
              </a:spcBef>
              <a:spcAft>
                <a:spcPts val="0"/>
              </a:spcAft>
              <a:buNone/>
            </a:pPr>
            <a:endParaRPr dirty="0"/>
          </a:p>
        </p:txBody>
      </p:sp>
      <p:sp>
        <p:nvSpPr>
          <p:cNvPr id="131" name="Google Shape;131;p25"/>
          <p:cNvSpPr txBox="1"/>
          <p:nvPr/>
        </p:nvSpPr>
        <p:spPr>
          <a:xfrm>
            <a:off x="766950" y="1281450"/>
            <a:ext cx="7610100" cy="84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2100" b="1">
                <a:solidFill>
                  <a:srgbClr val="434343"/>
                </a:solidFill>
              </a:rPr>
              <a:t>Social Media Ad Campaigns</a:t>
            </a:r>
            <a:endParaRPr sz="2100" b="1">
              <a:solidFill>
                <a:srgbClr val="434343"/>
              </a:solidFill>
            </a:endParaRPr>
          </a:p>
          <a:p>
            <a:pPr marL="0" lvl="0" indent="0" algn="l" rtl="0">
              <a:spcBef>
                <a:spcPts val="0"/>
              </a:spcBef>
              <a:spcAft>
                <a:spcPts val="0"/>
              </a:spcAft>
              <a:buNone/>
            </a:pPr>
            <a:endParaRPr sz="19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4C380BA-1643-C7C2-C455-574859BD6614}"/>
              </a:ext>
            </a:extLst>
          </p:cNvPr>
          <p:cNvPicPr>
            <a:picLocks noChangeAspect="1"/>
          </p:cNvPicPr>
          <p:nvPr/>
        </p:nvPicPr>
        <p:blipFill>
          <a:blip r:embed="rId2"/>
          <a:stretch>
            <a:fillRect/>
          </a:stretch>
        </p:blipFill>
        <p:spPr>
          <a:xfrm>
            <a:off x="168457" y="1261630"/>
            <a:ext cx="2761386" cy="3757177"/>
          </a:xfrm>
          <a:prstGeom prst="rect">
            <a:avLst/>
          </a:prstGeom>
        </p:spPr>
      </p:pic>
      <p:sp>
        <p:nvSpPr>
          <p:cNvPr id="4" name="TextBox 3">
            <a:extLst>
              <a:ext uri="{FF2B5EF4-FFF2-40B4-BE49-F238E27FC236}">
                <a16:creationId xmlns:a16="http://schemas.microsoft.com/office/drawing/2014/main" id="{300F8383-C92B-19CF-3F5F-6177CD2CD16E}"/>
              </a:ext>
            </a:extLst>
          </p:cNvPr>
          <p:cNvSpPr txBox="1"/>
          <p:nvPr/>
        </p:nvSpPr>
        <p:spPr>
          <a:xfrm>
            <a:off x="93518" y="276225"/>
            <a:ext cx="4572000" cy="369332"/>
          </a:xfrm>
          <a:prstGeom prst="rect">
            <a:avLst/>
          </a:prstGeom>
          <a:noFill/>
        </p:spPr>
        <p:txBody>
          <a:bodyPr wrap="square">
            <a:spAutoFit/>
          </a:bodyPr>
          <a:lstStyle/>
          <a:p>
            <a:r>
              <a:rPr lang="en-US" dirty="0"/>
              <a:t>Ad Campaigns over Social Media:</a:t>
            </a:r>
            <a:endParaRPr lang="en-IN" dirty="0"/>
          </a:p>
        </p:txBody>
      </p:sp>
      <p:pic>
        <p:nvPicPr>
          <p:cNvPr id="5" name="Picture 4">
            <a:extLst>
              <a:ext uri="{FF2B5EF4-FFF2-40B4-BE49-F238E27FC236}">
                <a16:creationId xmlns:a16="http://schemas.microsoft.com/office/drawing/2014/main" id="{65CFC82A-96F4-9C0A-D6E6-20BF8B055DFE}"/>
              </a:ext>
            </a:extLst>
          </p:cNvPr>
          <p:cNvPicPr>
            <a:picLocks noChangeAspect="1"/>
          </p:cNvPicPr>
          <p:nvPr/>
        </p:nvPicPr>
        <p:blipFill>
          <a:blip r:embed="rId3"/>
          <a:stretch>
            <a:fillRect/>
          </a:stretch>
        </p:blipFill>
        <p:spPr>
          <a:xfrm>
            <a:off x="3067050" y="1261630"/>
            <a:ext cx="2761386" cy="3757178"/>
          </a:xfrm>
          <a:prstGeom prst="rect">
            <a:avLst/>
          </a:prstGeom>
        </p:spPr>
      </p:pic>
      <p:pic>
        <p:nvPicPr>
          <p:cNvPr id="6" name="Picture 5">
            <a:extLst>
              <a:ext uri="{FF2B5EF4-FFF2-40B4-BE49-F238E27FC236}">
                <a16:creationId xmlns:a16="http://schemas.microsoft.com/office/drawing/2014/main" id="{F3C97B75-3997-0DC6-58F5-564DF6EEB9C1}"/>
              </a:ext>
            </a:extLst>
          </p:cNvPr>
          <p:cNvPicPr>
            <a:picLocks noChangeAspect="1"/>
          </p:cNvPicPr>
          <p:nvPr/>
        </p:nvPicPr>
        <p:blipFill>
          <a:blip r:embed="rId4"/>
          <a:stretch>
            <a:fillRect/>
          </a:stretch>
        </p:blipFill>
        <p:spPr>
          <a:xfrm>
            <a:off x="5965643" y="1261629"/>
            <a:ext cx="3009900" cy="3757178"/>
          </a:xfrm>
          <a:prstGeom prst="rect">
            <a:avLst/>
          </a:prstGeom>
        </p:spPr>
      </p:pic>
      <p:sp>
        <p:nvSpPr>
          <p:cNvPr id="8" name="TextBox 7">
            <a:extLst>
              <a:ext uri="{FF2B5EF4-FFF2-40B4-BE49-F238E27FC236}">
                <a16:creationId xmlns:a16="http://schemas.microsoft.com/office/drawing/2014/main" id="{DF1A6C69-1962-D074-7E8D-4371A2B41299}"/>
              </a:ext>
            </a:extLst>
          </p:cNvPr>
          <p:cNvSpPr txBox="1"/>
          <p:nvPr/>
        </p:nvSpPr>
        <p:spPr>
          <a:xfrm>
            <a:off x="666021" y="733630"/>
            <a:ext cx="1766257" cy="400110"/>
          </a:xfrm>
          <a:prstGeom prst="rect">
            <a:avLst/>
          </a:prstGeom>
          <a:noFill/>
        </p:spPr>
        <p:txBody>
          <a:bodyPr wrap="square">
            <a:spAutoFit/>
          </a:bodyPr>
          <a:lstStyle/>
          <a:p>
            <a:r>
              <a:rPr lang="en-IN" sz="2000" dirty="0"/>
              <a:t>1. Awareness</a:t>
            </a:r>
          </a:p>
        </p:txBody>
      </p:sp>
      <p:sp>
        <p:nvSpPr>
          <p:cNvPr id="10" name="TextBox 9">
            <a:extLst>
              <a:ext uri="{FF2B5EF4-FFF2-40B4-BE49-F238E27FC236}">
                <a16:creationId xmlns:a16="http://schemas.microsoft.com/office/drawing/2014/main" id="{C7F788B9-8C9B-A92A-A0E3-CE2E295BC8F2}"/>
              </a:ext>
            </a:extLst>
          </p:cNvPr>
          <p:cNvSpPr txBox="1"/>
          <p:nvPr/>
        </p:nvSpPr>
        <p:spPr>
          <a:xfrm>
            <a:off x="3178358" y="733630"/>
            <a:ext cx="2162569" cy="400110"/>
          </a:xfrm>
          <a:prstGeom prst="rect">
            <a:avLst/>
          </a:prstGeom>
          <a:noFill/>
        </p:spPr>
        <p:txBody>
          <a:bodyPr wrap="square">
            <a:spAutoFit/>
          </a:bodyPr>
          <a:lstStyle/>
          <a:p>
            <a:r>
              <a:rPr lang="en-IN" sz="2000" dirty="0"/>
              <a:t>2. website traffic</a:t>
            </a:r>
          </a:p>
        </p:txBody>
      </p:sp>
      <p:sp>
        <p:nvSpPr>
          <p:cNvPr id="12" name="TextBox 11">
            <a:extLst>
              <a:ext uri="{FF2B5EF4-FFF2-40B4-BE49-F238E27FC236}">
                <a16:creationId xmlns:a16="http://schemas.microsoft.com/office/drawing/2014/main" id="{F3E77859-4C5A-A6D4-A861-79354F44F552}"/>
              </a:ext>
            </a:extLst>
          </p:cNvPr>
          <p:cNvSpPr txBox="1"/>
          <p:nvPr/>
        </p:nvSpPr>
        <p:spPr>
          <a:xfrm>
            <a:off x="6087007" y="688252"/>
            <a:ext cx="2379518" cy="400110"/>
          </a:xfrm>
          <a:prstGeom prst="rect">
            <a:avLst/>
          </a:prstGeom>
          <a:noFill/>
        </p:spPr>
        <p:txBody>
          <a:bodyPr wrap="square">
            <a:spAutoFit/>
          </a:bodyPr>
          <a:lstStyle/>
          <a:p>
            <a:r>
              <a:rPr lang="en-IN" sz="2000" dirty="0"/>
              <a:t>3.  Lead generation </a:t>
            </a:r>
          </a:p>
        </p:txBody>
      </p:sp>
    </p:spTree>
    <p:extLst>
      <p:ext uri="{BB962C8B-B14F-4D97-AF65-F5344CB8AC3E}">
        <p14:creationId xmlns:p14="http://schemas.microsoft.com/office/powerpoint/2010/main" val="42871240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35"/>
        <p:cNvGrpSpPr/>
        <p:nvPr/>
      </p:nvGrpSpPr>
      <p:grpSpPr>
        <a:xfrm>
          <a:off x="0" y="0"/>
          <a:ext cx="0" cy="0"/>
          <a:chOff x="0" y="0"/>
          <a:chExt cx="0" cy="0"/>
        </a:xfrm>
      </p:grpSpPr>
      <p:sp>
        <p:nvSpPr>
          <p:cNvPr id="136" name="Google Shape;136;p26"/>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a:solidFill>
                  <a:srgbClr val="434343"/>
                </a:solidFill>
              </a:rPr>
              <a:t>Part 4: Content Creation and Curation (Post creations, Designs/Video Editing, Ad Campaigns over Social Media and Email Ideation and Creation) </a:t>
            </a:r>
            <a:endParaRPr/>
          </a:p>
        </p:txBody>
      </p:sp>
      <p:sp>
        <p:nvSpPr>
          <p:cNvPr id="137" name="Google Shape;137;p26"/>
          <p:cNvSpPr txBox="1"/>
          <p:nvPr/>
        </p:nvSpPr>
        <p:spPr>
          <a:xfrm>
            <a:off x="478200" y="2022525"/>
            <a:ext cx="8187600" cy="2400627"/>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b="1" dirty="0"/>
              <a:t>For every campaign clearly define:</a:t>
            </a:r>
            <a:endParaRPr b="1" dirty="0"/>
          </a:p>
          <a:p>
            <a:pPr marL="457200" lvl="0" indent="-317500" algn="l" rtl="0">
              <a:spcBef>
                <a:spcPts val="0"/>
              </a:spcBef>
              <a:spcAft>
                <a:spcPts val="0"/>
              </a:spcAft>
              <a:buSzPts val="1400"/>
              <a:buChar char="●"/>
            </a:pPr>
            <a:r>
              <a:rPr lang="en-GB" b="1" dirty="0"/>
              <a:t>Advertising Goals:</a:t>
            </a:r>
            <a:r>
              <a:rPr lang="en-GB" dirty="0"/>
              <a:t> increasing brand awareness, driving website traffic, or generating leads.</a:t>
            </a:r>
            <a:endParaRPr dirty="0"/>
          </a:p>
          <a:p>
            <a:pPr marL="457200" lvl="0" indent="-317500" algn="l" rtl="0">
              <a:spcBef>
                <a:spcPts val="0"/>
              </a:spcBef>
              <a:spcAft>
                <a:spcPts val="0"/>
              </a:spcAft>
              <a:buSzPts val="1400"/>
              <a:buChar char="●"/>
            </a:pPr>
            <a:r>
              <a:rPr lang="en-GB" b="1" dirty="0"/>
              <a:t>Audience Targeting:</a:t>
            </a:r>
            <a:r>
              <a:rPr lang="en-GB" dirty="0"/>
              <a:t> Define the target audience for the ad campaigns based on demographics, interests, and behaviour.</a:t>
            </a:r>
            <a:endParaRPr dirty="0"/>
          </a:p>
          <a:p>
            <a:pPr marL="457200" lvl="0" indent="-317500" algn="l" rtl="0">
              <a:spcBef>
                <a:spcPts val="0"/>
              </a:spcBef>
              <a:spcAft>
                <a:spcPts val="0"/>
              </a:spcAft>
              <a:buSzPts val="1400"/>
              <a:buChar char="●"/>
            </a:pPr>
            <a:r>
              <a:rPr lang="en-GB" b="1" dirty="0"/>
              <a:t>Ad Creation:</a:t>
            </a:r>
            <a:r>
              <a:rPr lang="en-GB" dirty="0"/>
              <a:t> Create visually appealing ad creatives, compelling ad copy and relevant call-to-action.</a:t>
            </a:r>
            <a:endParaRPr dirty="0"/>
          </a:p>
          <a:p>
            <a:pPr marL="457200" lvl="0" indent="0" algn="l" rtl="0">
              <a:spcBef>
                <a:spcPts val="0"/>
              </a:spcBef>
              <a:spcAft>
                <a:spcPts val="0"/>
              </a:spcAft>
              <a:buNone/>
            </a:pP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A32FBE-813F-F782-0A71-A5B06BDB9BB4}"/>
              </a:ext>
            </a:extLst>
          </p:cNvPr>
          <p:cNvSpPr txBox="1"/>
          <p:nvPr/>
        </p:nvSpPr>
        <p:spPr>
          <a:xfrm>
            <a:off x="166254" y="246557"/>
            <a:ext cx="8707581" cy="369332"/>
          </a:xfrm>
          <a:prstGeom prst="rect">
            <a:avLst/>
          </a:prstGeom>
          <a:noFill/>
        </p:spPr>
        <p:txBody>
          <a:bodyPr wrap="square">
            <a:spAutoFit/>
          </a:bodyPr>
          <a:lstStyle/>
          <a:p>
            <a:r>
              <a:rPr lang="en-IN" dirty="0"/>
              <a:t>Advertising Goals: </a:t>
            </a:r>
          </a:p>
        </p:txBody>
      </p:sp>
      <p:sp>
        <p:nvSpPr>
          <p:cNvPr id="5" name="TextBox 4">
            <a:extLst>
              <a:ext uri="{FF2B5EF4-FFF2-40B4-BE49-F238E27FC236}">
                <a16:creationId xmlns:a16="http://schemas.microsoft.com/office/drawing/2014/main" id="{AEDF658F-9FC6-471D-D981-992011EE532B}"/>
              </a:ext>
            </a:extLst>
          </p:cNvPr>
          <p:cNvSpPr txBox="1"/>
          <p:nvPr/>
        </p:nvSpPr>
        <p:spPr>
          <a:xfrm>
            <a:off x="644237" y="615889"/>
            <a:ext cx="8333509" cy="1200329"/>
          </a:xfrm>
          <a:prstGeom prst="rect">
            <a:avLst/>
          </a:prstGeom>
          <a:noFill/>
        </p:spPr>
        <p:txBody>
          <a:bodyPr wrap="square">
            <a:spAutoFit/>
          </a:bodyPr>
          <a:lstStyle/>
          <a:p>
            <a:pPr marL="285750" indent="-285750">
              <a:buFont typeface="Arial" panose="020B0604020202020204" pitchFamily="34" charset="0"/>
              <a:buChar char="•"/>
            </a:pPr>
            <a:r>
              <a:rPr lang="en-US" dirty="0"/>
              <a:t>To create a world-class integrated healthcare delivery system in India, entailing the finest medical skills combined with compassionate patient care. To be a globally respected healthcare organization known for Clinical Excellence and Distinctive Patient Care.</a:t>
            </a:r>
            <a:endParaRPr lang="en-IN" dirty="0"/>
          </a:p>
        </p:txBody>
      </p:sp>
      <p:sp>
        <p:nvSpPr>
          <p:cNvPr id="7" name="TextBox 6">
            <a:extLst>
              <a:ext uri="{FF2B5EF4-FFF2-40B4-BE49-F238E27FC236}">
                <a16:creationId xmlns:a16="http://schemas.microsoft.com/office/drawing/2014/main" id="{86688AA2-225A-461B-FA88-841868BBA8F4}"/>
              </a:ext>
            </a:extLst>
          </p:cNvPr>
          <p:cNvSpPr txBox="1"/>
          <p:nvPr/>
        </p:nvSpPr>
        <p:spPr>
          <a:xfrm>
            <a:off x="602673" y="1775027"/>
            <a:ext cx="8104908" cy="1477328"/>
          </a:xfrm>
          <a:prstGeom prst="rect">
            <a:avLst/>
          </a:prstGeom>
          <a:noFill/>
        </p:spPr>
        <p:txBody>
          <a:bodyPr wrap="square">
            <a:spAutoFit/>
          </a:bodyPr>
          <a:lstStyle/>
          <a:p>
            <a:pPr marL="285750" indent="-285750">
              <a:buFont typeface="Arial" panose="020B0604020202020204" pitchFamily="34" charset="0"/>
              <a:buChar char="•"/>
            </a:pPr>
            <a:r>
              <a:rPr lang="en-US" dirty="0"/>
              <a:t>To increase brand awareness by reaching a diverse audience and boosting visibility.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could attract potential customers who may need to become more familiar with the brand.</a:t>
            </a:r>
          </a:p>
        </p:txBody>
      </p:sp>
      <p:pic>
        <p:nvPicPr>
          <p:cNvPr id="8" name="Picture 7">
            <a:extLst>
              <a:ext uri="{FF2B5EF4-FFF2-40B4-BE49-F238E27FC236}">
                <a16:creationId xmlns:a16="http://schemas.microsoft.com/office/drawing/2014/main" id="{29AF9421-76C7-C873-CB8C-AD423C9DA15C}"/>
              </a:ext>
            </a:extLst>
          </p:cNvPr>
          <p:cNvPicPr>
            <a:picLocks noChangeAspect="1"/>
          </p:cNvPicPr>
          <p:nvPr/>
        </p:nvPicPr>
        <p:blipFill>
          <a:blip r:embed="rId2"/>
          <a:stretch>
            <a:fillRect/>
          </a:stretch>
        </p:blipFill>
        <p:spPr>
          <a:xfrm>
            <a:off x="961160" y="3252355"/>
            <a:ext cx="3377045" cy="1644588"/>
          </a:xfrm>
          <a:prstGeom prst="rect">
            <a:avLst/>
          </a:prstGeom>
        </p:spPr>
      </p:pic>
      <p:pic>
        <p:nvPicPr>
          <p:cNvPr id="9" name="Picture 8">
            <a:extLst>
              <a:ext uri="{FF2B5EF4-FFF2-40B4-BE49-F238E27FC236}">
                <a16:creationId xmlns:a16="http://schemas.microsoft.com/office/drawing/2014/main" id="{3C3B2578-60F7-85F8-BC10-18F66632B5AE}"/>
              </a:ext>
            </a:extLst>
          </p:cNvPr>
          <p:cNvPicPr>
            <a:picLocks noChangeAspect="1"/>
          </p:cNvPicPr>
          <p:nvPr/>
        </p:nvPicPr>
        <p:blipFill>
          <a:blip r:embed="rId3"/>
          <a:stretch>
            <a:fillRect/>
          </a:stretch>
        </p:blipFill>
        <p:spPr>
          <a:xfrm>
            <a:off x="4727864" y="3252355"/>
            <a:ext cx="3013364" cy="1679956"/>
          </a:xfrm>
          <a:prstGeom prst="rect">
            <a:avLst/>
          </a:prstGeom>
        </p:spPr>
      </p:pic>
    </p:spTree>
    <p:extLst>
      <p:ext uri="{BB962C8B-B14F-4D97-AF65-F5344CB8AC3E}">
        <p14:creationId xmlns:p14="http://schemas.microsoft.com/office/powerpoint/2010/main" val="3017745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705534B-0415-11CF-F11B-A5BE632302C0}"/>
              </a:ext>
            </a:extLst>
          </p:cNvPr>
          <p:cNvSpPr txBox="1"/>
          <p:nvPr/>
        </p:nvSpPr>
        <p:spPr>
          <a:xfrm>
            <a:off x="218209" y="298511"/>
            <a:ext cx="8530936" cy="923330"/>
          </a:xfrm>
          <a:prstGeom prst="rect">
            <a:avLst/>
          </a:prstGeom>
          <a:noFill/>
        </p:spPr>
        <p:txBody>
          <a:bodyPr wrap="square">
            <a:spAutoFit/>
          </a:bodyPr>
          <a:lstStyle/>
          <a:p>
            <a:r>
              <a:rPr lang="en-IN" dirty="0"/>
              <a:t>Audience Targeting:</a:t>
            </a:r>
          </a:p>
          <a:p>
            <a:endParaRPr lang="en-IN" dirty="0"/>
          </a:p>
          <a:p>
            <a:endParaRPr lang="en-IN" dirty="0"/>
          </a:p>
        </p:txBody>
      </p:sp>
      <p:sp>
        <p:nvSpPr>
          <p:cNvPr id="7" name="TextBox 6">
            <a:extLst>
              <a:ext uri="{FF2B5EF4-FFF2-40B4-BE49-F238E27FC236}">
                <a16:creationId xmlns:a16="http://schemas.microsoft.com/office/drawing/2014/main" id="{8D8D0182-7747-BA57-8658-47B65F2BE26C}"/>
              </a:ext>
            </a:extLst>
          </p:cNvPr>
          <p:cNvSpPr txBox="1"/>
          <p:nvPr/>
        </p:nvSpPr>
        <p:spPr>
          <a:xfrm>
            <a:off x="477982" y="760176"/>
            <a:ext cx="8447809" cy="1200329"/>
          </a:xfrm>
          <a:prstGeom prst="rect">
            <a:avLst/>
          </a:prstGeom>
          <a:noFill/>
        </p:spPr>
        <p:txBody>
          <a:bodyPr wrap="square">
            <a:spAutoFit/>
          </a:bodyPr>
          <a:lstStyle/>
          <a:p>
            <a:pPr marL="285750" indent="-285750">
              <a:buFont typeface="Arial" panose="020B0604020202020204" pitchFamily="34" charset="0"/>
              <a:buChar char="•"/>
            </a:pPr>
            <a:r>
              <a:rPr lang="en-US" dirty="0"/>
              <a:t>What was once through word of mouth, people now rely on the internet to find the best doctors and hospitals in their city. Hence, it has become increasingly important for hospitals and healthcare providers to be online to showcase their services to provide people with pertinent information.</a:t>
            </a:r>
            <a:endParaRPr lang="en-IN" dirty="0"/>
          </a:p>
        </p:txBody>
      </p:sp>
      <p:sp>
        <p:nvSpPr>
          <p:cNvPr id="9" name="TextBox 8">
            <a:extLst>
              <a:ext uri="{FF2B5EF4-FFF2-40B4-BE49-F238E27FC236}">
                <a16:creationId xmlns:a16="http://schemas.microsoft.com/office/drawing/2014/main" id="{EC7BE842-3B4A-BE41-70B0-B9FFCEDC37D2}"/>
              </a:ext>
            </a:extLst>
          </p:cNvPr>
          <p:cNvSpPr txBox="1"/>
          <p:nvPr/>
        </p:nvSpPr>
        <p:spPr>
          <a:xfrm>
            <a:off x="477982" y="1982667"/>
            <a:ext cx="8198427" cy="1200329"/>
          </a:xfrm>
          <a:prstGeom prst="rect">
            <a:avLst/>
          </a:prstGeom>
          <a:noFill/>
        </p:spPr>
        <p:txBody>
          <a:bodyPr wrap="square">
            <a:spAutoFit/>
          </a:bodyPr>
          <a:lstStyle/>
          <a:p>
            <a:pPr marL="285750" indent="-285750">
              <a:buFont typeface="Arial" panose="020B0604020202020204" pitchFamily="34" charset="0"/>
              <a:buChar char="•"/>
            </a:pPr>
            <a:r>
              <a:rPr lang="en-US" dirty="0"/>
              <a:t>Healthcare groups such as Fortis understand the growing significance of having an exceptional digital presence to engage with their target audience. While many have a strong online buzz, Fortis has been relatively more successful in capturing the online community’s attention than its competitors.</a:t>
            </a:r>
            <a:endParaRPr lang="en-IN" dirty="0"/>
          </a:p>
        </p:txBody>
      </p:sp>
      <p:pic>
        <p:nvPicPr>
          <p:cNvPr id="10" name="Picture 9">
            <a:extLst>
              <a:ext uri="{FF2B5EF4-FFF2-40B4-BE49-F238E27FC236}">
                <a16:creationId xmlns:a16="http://schemas.microsoft.com/office/drawing/2014/main" id="{10AE645B-7BBB-3AAA-FF73-D971BF98B505}"/>
              </a:ext>
            </a:extLst>
          </p:cNvPr>
          <p:cNvPicPr>
            <a:picLocks noChangeAspect="1"/>
          </p:cNvPicPr>
          <p:nvPr/>
        </p:nvPicPr>
        <p:blipFill>
          <a:blip r:embed="rId2"/>
          <a:stretch>
            <a:fillRect/>
          </a:stretch>
        </p:blipFill>
        <p:spPr>
          <a:xfrm>
            <a:off x="1180265" y="3374242"/>
            <a:ext cx="2716326" cy="1613393"/>
          </a:xfrm>
          <a:prstGeom prst="rect">
            <a:avLst/>
          </a:prstGeom>
        </p:spPr>
      </p:pic>
      <p:pic>
        <p:nvPicPr>
          <p:cNvPr id="11" name="Picture 10">
            <a:extLst>
              <a:ext uri="{FF2B5EF4-FFF2-40B4-BE49-F238E27FC236}">
                <a16:creationId xmlns:a16="http://schemas.microsoft.com/office/drawing/2014/main" id="{F2D44772-78AC-FC29-E1B7-E67136DF9745}"/>
              </a:ext>
            </a:extLst>
          </p:cNvPr>
          <p:cNvPicPr>
            <a:picLocks noChangeAspect="1"/>
          </p:cNvPicPr>
          <p:nvPr/>
        </p:nvPicPr>
        <p:blipFill>
          <a:blip r:embed="rId3"/>
          <a:stretch>
            <a:fillRect/>
          </a:stretch>
        </p:blipFill>
        <p:spPr>
          <a:xfrm>
            <a:off x="4138179" y="3389828"/>
            <a:ext cx="3166630" cy="1514475"/>
          </a:xfrm>
          <a:prstGeom prst="rect">
            <a:avLst/>
          </a:prstGeom>
        </p:spPr>
      </p:pic>
    </p:spTree>
    <p:extLst>
      <p:ext uri="{BB962C8B-B14F-4D97-AF65-F5344CB8AC3E}">
        <p14:creationId xmlns:p14="http://schemas.microsoft.com/office/powerpoint/2010/main" val="14248228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20000"/>
                <a:lumOff val="80000"/>
              </a:schemeClr>
            </a:gs>
            <a:gs pos="0">
              <a:schemeClr val="bg1"/>
            </a:gs>
          </a:gsLst>
          <a:lin ang="5400000" scaled="1"/>
        </a:gradFill>
        <a:effectLst/>
      </p:bgPr>
    </p:bg>
    <p:spTree>
      <p:nvGrpSpPr>
        <p:cNvPr id="1" name="Shape 66"/>
        <p:cNvGrpSpPr/>
        <p:nvPr/>
      </p:nvGrpSpPr>
      <p:grpSpPr>
        <a:xfrm>
          <a:off x="0" y="0"/>
          <a:ext cx="0" cy="0"/>
          <a:chOff x="0" y="0"/>
          <a:chExt cx="0" cy="0"/>
        </a:xfrm>
      </p:grpSpPr>
      <p:sp>
        <p:nvSpPr>
          <p:cNvPr id="67" name="Google Shape;67;p15"/>
          <p:cNvSpPr txBox="1"/>
          <p:nvPr/>
        </p:nvSpPr>
        <p:spPr>
          <a:xfrm>
            <a:off x="766950" y="396607"/>
            <a:ext cx="7462650" cy="85712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dirty="0"/>
          </a:p>
        </p:txBody>
      </p:sp>
      <p:sp>
        <p:nvSpPr>
          <p:cNvPr id="68" name="Google Shape;68;p15"/>
          <p:cNvSpPr txBox="1"/>
          <p:nvPr/>
        </p:nvSpPr>
        <p:spPr>
          <a:xfrm>
            <a:off x="321451" y="1441687"/>
            <a:ext cx="7380000" cy="590928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GB" b="1" dirty="0"/>
              <a:t>Research Brand Identity: </a:t>
            </a:r>
            <a:r>
              <a:rPr lang="en-GB" dirty="0"/>
              <a:t>Study the brand's mission, values, vision, and unique selling propositions (USPs).</a:t>
            </a:r>
          </a:p>
          <a:p>
            <a:pPr marL="457200" lvl="0" indent="-317500" algn="l" rtl="0">
              <a:spcBef>
                <a:spcPts val="0"/>
              </a:spcBef>
              <a:spcAft>
                <a:spcPts val="0"/>
              </a:spcAft>
              <a:buSzPts val="1400"/>
              <a:buChar char="●"/>
            </a:pPr>
            <a:endParaRPr lang="en-GB" dirty="0"/>
          </a:p>
          <a:p>
            <a:pPr marL="457200" lvl="0" indent="-317500" algn="l" rtl="0">
              <a:spcBef>
                <a:spcPts val="0"/>
              </a:spcBef>
              <a:spcAft>
                <a:spcPts val="0"/>
              </a:spcAft>
              <a:buSzPts val="1400"/>
              <a:buChar char="●"/>
            </a:pPr>
            <a:r>
              <a:rPr lang="en-GB" sz="1600" dirty="0">
                <a:solidFill>
                  <a:schemeClr val="tx1"/>
                </a:solidFill>
              </a:rPr>
              <a:t>BRAND/TITLE FOR THE PROJECT:</a:t>
            </a:r>
            <a:r>
              <a:rPr lang="en-GB" dirty="0"/>
              <a:t> </a:t>
            </a:r>
            <a:r>
              <a:rPr lang="en-GB" sz="1600" dirty="0">
                <a:solidFill>
                  <a:srgbClr val="C00000"/>
                </a:solidFill>
              </a:rPr>
              <a:t>FORTIS HEALTHCARE INSTITUTE</a:t>
            </a:r>
          </a:p>
          <a:p>
            <a:pPr marL="457200" lvl="0" indent="-317500" algn="l" rtl="0">
              <a:spcBef>
                <a:spcPts val="0"/>
              </a:spcBef>
              <a:spcAft>
                <a:spcPts val="0"/>
              </a:spcAft>
              <a:buSzPts val="1400"/>
              <a:buChar char="●"/>
            </a:pPr>
            <a:r>
              <a:rPr lang="en-GB" sz="1600" dirty="0">
                <a:solidFill>
                  <a:schemeClr val="tx1"/>
                </a:solidFill>
              </a:rPr>
              <a:t>Founded : 1996</a:t>
            </a:r>
          </a:p>
          <a:p>
            <a:pPr marL="457200" lvl="0" indent="-317500" algn="l" rtl="0">
              <a:spcBef>
                <a:spcPts val="0"/>
              </a:spcBef>
              <a:spcAft>
                <a:spcPts val="0"/>
              </a:spcAft>
              <a:buSzPts val="1400"/>
              <a:buChar char="●"/>
            </a:pPr>
            <a:r>
              <a:rPr lang="en-GB" sz="1600" dirty="0">
                <a:solidFill>
                  <a:schemeClr val="tx1"/>
                </a:solidFill>
              </a:rPr>
              <a:t>Founder : </a:t>
            </a:r>
            <a:r>
              <a:rPr lang="en-GB" sz="1600" dirty="0" err="1">
                <a:solidFill>
                  <a:schemeClr val="tx1"/>
                </a:solidFill>
              </a:rPr>
              <a:t>Shivinder</a:t>
            </a:r>
            <a:r>
              <a:rPr lang="en-GB" sz="1600" dirty="0">
                <a:solidFill>
                  <a:schemeClr val="tx1"/>
                </a:solidFill>
              </a:rPr>
              <a:t> Mohan Singh</a:t>
            </a:r>
          </a:p>
          <a:p>
            <a:pPr marL="457200" lvl="0" indent="-317500" algn="l" rtl="0">
              <a:spcBef>
                <a:spcPts val="0"/>
              </a:spcBef>
              <a:spcAft>
                <a:spcPts val="0"/>
              </a:spcAft>
              <a:buSzPts val="1400"/>
              <a:buChar char="●"/>
            </a:pPr>
            <a:r>
              <a:rPr lang="en-GB" sz="1600" dirty="0">
                <a:solidFill>
                  <a:schemeClr val="tx1"/>
                </a:solidFill>
              </a:rPr>
              <a:t>Industry Type : Public Healthcare </a:t>
            </a:r>
          </a:p>
          <a:p>
            <a:pPr marL="139700" lvl="0" algn="l" rtl="0">
              <a:spcBef>
                <a:spcPts val="0"/>
              </a:spcBef>
              <a:spcAft>
                <a:spcPts val="0"/>
              </a:spcAft>
              <a:buSzPts val="1400"/>
            </a:pPr>
            <a:endParaRPr lang="en-GB" sz="1600" dirty="0">
              <a:solidFill>
                <a:schemeClr val="tx1"/>
              </a:solidFill>
            </a:endParaRPr>
          </a:p>
          <a:p>
            <a:pPr marL="457200" lvl="0" indent="-317500" algn="l" rtl="0">
              <a:spcBef>
                <a:spcPts val="0"/>
              </a:spcBef>
              <a:spcAft>
                <a:spcPts val="0"/>
              </a:spcAft>
              <a:buSzPts val="1400"/>
              <a:buChar char="●"/>
            </a:pPr>
            <a:r>
              <a:rPr lang="en-GB" sz="1600" dirty="0">
                <a:solidFill>
                  <a:schemeClr val="tx1"/>
                </a:solidFill>
              </a:rPr>
              <a:t>URL’s :</a:t>
            </a:r>
          </a:p>
          <a:p>
            <a:pPr marL="457200" lvl="0" indent="-317500" algn="l" rtl="0">
              <a:spcBef>
                <a:spcPts val="0"/>
              </a:spcBef>
              <a:spcAft>
                <a:spcPts val="0"/>
              </a:spcAft>
              <a:buSzPts val="1400"/>
              <a:buChar char="●"/>
            </a:pPr>
            <a:endParaRPr lang="en-GB" sz="1600" dirty="0">
              <a:solidFill>
                <a:schemeClr val="tx1"/>
              </a:solidFill>
            </a:endParaRPr>
          </a:p>
          <a:p>
            <a:pPr marL="457200" lvl="0" indent="-317500" algn="l" rtl="0">
              <a:spcBef>
                <a:spcPts val="0"/>
              </a:spcBef>
              <a:spcAft>
                <a:spcPts val="0"/>
              </a:spcAft>
              <a:buSzPts val="1400"/>
              <a:buChar char="●"/>
            </a:pPr>
            <a:r>
              <a:rPr lang="en-GB" sz="1600" dirty="0">
                <a:solidFill>
                  <a:schemeClr val="tx1"/>
                </a:solidFill>
              </a:rPr>
              <a:t>Logo :</a:t>
            </a:r>
          </a:p>
          <a:p>
            <a:pPr marL="457200" lvl="0" indent="-317500" algn="l" rtl="0">
              <a:spcBef>
                <a:spcPts val="0"/>
              </a:spcBef>
              <a:spcAft>
                <a:spcPts val="0"/>
              </a:spcAft>
              <a:buSzPts val="1400"/>
              <a:buChar char="●"/>
            </a:pPr>
            <a:endParaRPr lang="en-GB" sz="1600" dirty="0">
              <a:solidFill>
                <a:schemeClr val="tx1"/>
              </a:solidFill>
            </a:endParaRPr>
          </a:p>
          <a:p>
            <a:pPr marL="457200" lvl="0" indent="-317500" algn="l" rtl="0">
              <a:spcBef>
                <a:spcPts val="0"/>
              </a:spcBef>
              <a:spcAft>
                <a:spcPts val="0"/>
              </a:spcAft>
              <a:buSzPts val="1400"/>
              <a:buChar char="●"/>
            </a:pPr>
            <a:r>
              <a:rPr lang="en-GB" sz="1600" dirty="0">
                <a:solidFill>
                  <a:schemeClr val="tx1"/>
                </a:solidFill>
              </a:rPr>
              <a:t>Brand Colour: red &amp; green </a:t>
            </a:r>
          </a:p>
          <a:p>
            <a:pPr marL="139700" lvl="0" algn="l" rtl="0">
              <a:spcBef>
                <a:spcPts val="0"/>
              </a:spcBef>
              <a:spcAft>
                <a:spcPts val="0"/>
              </a:spcAft>
              <a:buSzPts val="1400"/>
            </a:pPr>
            <a:endParaRPr lang="en-GB" sz="1600" dirty="0">
              <a:solidFill>
                <a:schemeClr val="tx1"/>
              </a:solidFill>
            </a:endParaRPr>
          </a:p>
          <a:p>
            <a:pPr marL="457200" lvl="0" indent="-317500" algn="l" rtl="0">
              <a:spcBef>
                <a:spcPts val="0"/>
              </a:spcBef>
              <a:spcAft>
                <a:spcPts val="0"/>
              </a:spcAft>
              <a:buSzPts val="1400"/>
              <a:buChar char="●"/>
            </a:pPr>
            <a:endParaRPr lang="en-GB" sz="1600" dirty="0">
              <a:solidFill>
                <a:schemeClr val="tx1"/>
              </a:solidFill>
            </a:endParaRPr>
          </a:p>
          <a:p>
            <a:pPr marL="457200" lvl="0" indent="-317500" algn="l" rtl="0">
              <a:spcBef>
                <a:spcPts val="0"/>
              </a:spcBef>
              <a:spcAft>
                <a:spcPts val="0"/>
              </a:spcAft>
              <a:buSzPts val="1400"/>
              <a:buChar char="●"/>
            </a:pPr>
            <a:endParaRPr lang="en-GB" sz="1600" dirty="0">
              <a:solidFill>
                <a:schemeClr val="tx1"/>
              </a:solidFill>
            </a:endParaRPr>
          </a:p>
          <a:p>
            <a:pPr marL="457200" lvl="0" indent="-317500" algn="l" rtl="0">
              <a:spcBef>
                <a:spcPts val="0"/>
              </a:spcBef>
              <a:spcAft>
                <a:spcPts val="0"/>
              </a:spcAft>
              <a:buSzPts val="1400"/>
              <a:buChar char="●"/>
            </a:pPr>
            <a:endParaRPr lang="en-GB" dirty="0">
              <a:solidFill>
                <a:schemeClr val="tx1"/>
              </a:solidFill>
            </a:endParaRPr>
          </a:p>
          <a:p>
            <a:pPr marL="457200" lvl="0" indent="-317500" algn="l" rtl="0">
              <a:spcBef>
                <a:spcPts val="0"/>
              </a:spcBef>
              <a:spcAft>
                <a:spcPts val="0"/>
              </a:spcAft>
              <a:buSzPts val="1400"/>
              <a:buChar char="●"/>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b="1"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1026" name="Picture 2" descr="Fortis Healthcare Logo PNG vector in SVG, PDF, AI, CDR format">
            <a:extLst>
              <a:ext uri="{FF2B5EF4-FFF2-40B4-BE49-F238E27FC236}">
                <a16:creationId xmlns:a16="http://schemas.microsoft.com/office/drawing/2014/main" id="{FB7D136D-9CF1-6B96-CA10-7F8CC0E3AC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8758" y="3516479"/>
            <a:ext cx="2291508" cy="96651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ortis Hospital Mumbai | Top Hospital in Mumbai - Fortis Mumbai">
            <a:extLst>
              <a:ext uri="{FF2B5EF4-FFF2-40B4-BE49-F238E27FC236}">
                <a16:creationId xmlns:a16="http://schemas.microsoft.com/office/drawing/2014/main" id="{AE809445-3951-55CF-E525-D7F1917524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2019" y="3134444"/>
            <a:ext cx="1984520" cy="137710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4470E0-90E1-4ADB-7285-A368253FC640}"/>
              </a:ext>
            </a:extLst>
          </p:cNvPr>
          <p:cNvSpPr txBox="1"/>
          <p:nvPr/>
        </p:nvSpPr>
        <p:spPr>
          <a:xfrm>
            <a:off x="218209" y="236165"/>
            <a:ext cx="4572000" cy="369332"/>
          </a:xfrm>
          <a:prstGeom prst="rect">
            <a:avLst/>
          </a:prstGeom>
          <a:noFill/>
        </p:spPr>
        <p:txBody>
          <a:bodyPr wrap="square">
            <a:spAutoFit/>
          </a:bodyPr>
          <a:lstStyle/>
          <a:p>
            <a:r>
              <a:rPr lang="en-IN" dirty="0"/>
              <a:t>Ad Creation:</a:t>
            </a:r>
          </a:p>
        </p:txBody>
      </p:sp>
      <p:pic>
        <p:nvPicPr>
          <p:cNvPr id="4" name="Picture 3">
            <a:extLst>
              <a:ext uri="{FF2B5EF4-FFF2-40B4-BE49-F238E27FC236}">
                <a16:creationId xmlns:a16="http://schemas.microsoft.com/office/drawing/2014/main" id="{555E6B87-8FF5-473A-BF31-88DF03ABCED6}"/>
              </a:ext>
            </a:extLst>
          </p:cNvPr>
          <p:cNvPicPr>
            <a:picLocks noChangeAspect="1"/>
          </p:cNvPicPr>
          <p:nvPr/>
        </p:nvPicPr>
        <p:blipFill>
          <a:blip r:embed="rId2"/>
          <a:stretch>
            <a:fillRect/>
          </a:stretch>
        </p:blipFill>
        <p:spPr>
          <a:xfrm>
            <a:off x="5559136" y="420831"/>
            <a:ext cx="2876115" cy="1866900"/>
          </a:xfrm>
          <a:prstGeom prst="rect">
            <a:avLst/>
          </a:prstGeom>
        </p:spPr>
      </p:pic>
      <p:pic>
        <p:nvPicPr>
          <p:cNvPr id="5" name="Picture 4">
            <a:extLst>
              <a:ext uri="{FF2B5EF4-FFF2-40B4-BE49-F238E27FC236}">
                <a16:creationId xmlns:a16="http://schemas.microsoft.com/office/drawing/2014/main" id="{8631E4F7-A7E6-0D77-15B7-4ED9669AE6E0}"/>
              </a:ext>
            </a:extLst>
          </p:cNvPr>
          <p:cNvPicPr>
            <a:picLocks noChangeAspect="1"/>
          </p:cNvPicPr>
          <p:nvPr/>
        </p:nvPicPr>
        <p:blipFill>
          <a:blip r:embed="rId3"/>
          <a:stretch>
            <a:fillRect/>
          </a:stretch>
        </p:blipFill>
        <p:spPr>
          <a:xfrm>
            <a:off x="5559136" y="2712027"/>
            <a:ext cx="3054928" cy="2244437"/>
          </a:xfrm>
          <a:prstGeom prst="rect">
            <a:avLst/>
          </a:prstGeom>
        </p:spPr>
      </p:pic>
      <p:sp>
        <p:nvSpPr>
          <p:cNvPr id="7" name="TextBox 6">
            <a:extLst>
              <a:ext uri="{FF2B5EF4-FFF2-40B4-BE49-F238E27FC236}">
                <a16:creationId xmlns:a16="http://schemas.microsoft.com/office/drawing/2014/main" id="{5B7991AB-E9AB-ECC5-59C8-BC5F742267A4}"/>
              </a:ext>
            </a:extLst>
          </p:cNvPr>
          <p:cNvSpPr txBox="1"/>
          <p:nvPr/>
        </p:nvSpPr>
        <p:spPr>
          <a:xfrm>
            <a:off x="602673" y="605497"/>
            <a:ext cx="4572000" cy="2308324"/>
          </a:xfrm>
          <a:prstGeom prst="rect">
            <a:avLst/>
          </a:prstGeom>
          <a:noFill/>
        </p:spPr>
        <p:txBody>
          <a:bodyPr wrap="square">
            <a:spAutoFit/>
          </a:bodyPr>
          <a:lstStyle/>
          <a:p>
            <a:r>
              <a:rPr lang="en-US" dirty="0"/>
              <a:t>Take an image of a group of doctors. Who is wearing white coats and attending the patents? </a:t>
            </a:r>
          </a:p>
          <a:p>
            <a:r>
              <a:rPr lang="en-US" dirty="0"/>
              <a:t>Ad copy: At Fortis healthcare, we prioritize your health. We offer many services to help you stay healthy. From preventive care to specialized treatment, we're here to help you live your healthiest life.</a:t>
            </a:r>
          </a:p>
        </p:txBody>
      </p:sp>
      <p:sp>
        <p:nvSpPr>
          <p:cNvPr id="9" name="TextBox 8">
            <a:extLst>
              <a:ext uri="{FF2B5EF4-FFF2-40B4-BE49-F238E27FC236}">
                <a16:creationId xmlns:a16="http://schemas.microsoft.com/office/drawing/2014/main" id="{CCB3B529-A74D-D01D-E80D-05E62770F8AD}"/>
              </a:ext>
            </a:extLst>
          </p:cNvPr>
          <p:cNvSpPr txBox="1"/>
          <p:nvPr/>
        </p:nvSpPr>
        <p:spPr>
          <a:xfrm>
            <a:off x="353291" y="3079857"/>
            <a:ext cx="4800600" cy="1200329"/>
          </a:xfrm>
          <a:prstGeom prst="rect">
            <a:avLst/>
          </a:prstGeom>
          <a:noFill/>
        </p:spPr>
        <p:txBody>
          <a:bodyPr wrap="square">
            <a:spAutoFit/>
          </a:bodyPr>
          <a:lstStyle/>
          <a:p>
            <a:r>
              <a:rPr lang="en-US" dirty="0"/>
              <a:t>Call to action:</a:t>
            </a:r>
          </a:p>
          <a:p>
            <a:r>
              <a:rPr lang="en-US" dirty="0"/>
              <a:t>	 Visit our website or call us today to book an appointment on Fortis healthcare institute .</a:t>
            </a:r>
            <a:endParaRPr lang="en-IN" dirty="0"/>
          </a:p>
        </p:txBody>
      </p:sp>
    </p:spTree>
    <p:extLst>
      <p:ext uri="{BB962C8B-B14F-4D97-AF65-F5344CB8AC3E}">
        <p14:creationId xmlns:p14="http://schemas.microsoft.com/office/powerpoint/2010/main" val="12025779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41"/>
        <p:cNvGrpSpPr/>
        <p:nvPr/>
      </p:nvGrpSpPr>
      <p:grpSpPr>
        <a:xfrm>
          <a:off x="0" y="0"/>
          <a:ext cx="0" cy="0"/>
          <a:chOff x="0" y="0"/>
          <a:chExt cx="0" cy="0"/>
        </a:xfrm>
      </p:grpSpPr>
      <p:sp>
        <p:nvSpPr>
          <p:cNvPr id="142" name="Google Shape;142;p27"/>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a:solidFill>
                  <a:srgbClr val="434343"/>
                </a:solidFill>
              </a:rPr>
              <a:t>Part 4: Content Creation and Curation (Post creations, Designs/Video Editing, Ad Campaigns over Social Media and Email Ideation and Creation) </a:t>
            </a:r>
            <a:endParaRPr/>
          </a:p>
        </p:txBody>
      </p:sp>
      <p:sp>
        <p:nvSpPr>
          <p:cNvPr id="143" name="Google Shape;143;p27"/>
          <p:cNvSpPr txBox="1"/>
          <p:nvPr/>
        </p:nvSpPr>
        <p:spPr>
          <a:xfrm>
            <a:off x="478200" y="2022525"/>
            <a:ext cx="8187600" cy="2123628"/>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b="1" dirty="0"/>
              <a:t>Ad Campaigns for email marketing:</a:t>
            </a:r>
            <a:endParaRPr b="1" dirty="0"/>
          </a:p>
          <a:p>
            <a:pPr marL="457200" lvl="0" indent="0" algn="l" rtl="0">
              <a:spcBef>
                <a:spcPts val="0"/>
              </a:spcBef>
              <a:spcAft>
                <a:spcPts val="0"/>
              </a:spcAft>
              <a:buNone/>
            </a:pPr>
            <a:endParaRPr b="1" dirty="0"/>
          </a:p>
          <a:p>
            <a:pPr marL="457200" lvl="0" indent="0" algn="l" rtl="0">
              <a:spcBef>
                <a:spcPts val="0"/>
              </a:spcBef>
              <a:spcAft>
                <a:spcPts val="0"/>
              </a:spcAft>
              <a:buNone/>
            </a:pPr>
            <a:r>
              <a:rPr lang="en-GB" dirty="0"/>
              <a:t>Come up with 2 email ad campaigns with the mentioned goals: </a:t>
            </a:r>
          </a:p>
          <a:p>
            <a:pPr marL="742950" lvl="0" indent="-285750" algn="l" rtl="0">
              <a:spcBef>
                <a:spcPts val="0"/>
              </a:spcBef>
              <a:spcAft>
                <a:spcPts val="0"/>
              </a:spcAft>
              <a:buFont typeface="Arial" panose="020B0604020202020204" pitchFamily="34" charset="0"/>
              <a:buChar char="•"/>
            </a:pPr>
            <a:r>
              <a:rPr lang="en-GB" dirty="0">
                <a:solidFill>
                  <a:schemeClr val="dk1"/>
                </a:solidFill>
              </a:rPr>
              <a:t>brand awareness </a:t>
            </a:r>
          </a:p>
          <a:p>
            <a:pPr marL="742950" lvl="0" indent="-285750" algn="l" rtl="0">
              <a:spcBef>
                <a:spcPts val="0"/>
              </a:spcBef>
              <a:spcAft>
                <a:spcPts val="0"/>
              </a:spcAft>
              <a:buFont typeface="Arial" panose="020B0604020202020204" pitchFamily="34" charset="0"/>
              <a:buChar char="•"/>
            </a:pPr>
            <a:r>
              <a:rPr lang="en-GB" dirty="0">
                <a:solidFill>
                  <a:schemeClr val="dk1"/>
                </a:solidFill>
              </a:rPr>
              <a:t> generating leads </a:t>
            </a:r>
            <a:endParaRPr dirty="0"/>
          </a:p>
          <a:p>
            <a:pPr marL="0" lvl="0" indent="0" algn="l" rtl="0">
              <a:spcBef>
                <a:spcPts val="0"/>
              </a:spcBef>
              <a:spcAft>
                <a:spcPts val="0"/>
              </a:spcAft>
              <a:buNone/>
            </a:pPr>
            <a:endParaRPr dirty="0"/>
          </a:p>
          <a:p>
            <a:pPr marL="457200" lvl="0" indent="0" algn="l" rtl="0">
              <a:spcBef>
                <a:spcPts val="0"/>
              </a:spcBef>
              <a:spcAft>
                <a:spcPts val="0"/>
              </a:spcAft>
              <a:buNone/>
            </a:pPr>
            <a:endParaRPr dirty="0"/>
          </a:p>
        </p:txBody>
      </p:sp>
      <p:sp>
        <p:nvSpPr>
          <p:cNvPr id="144" name="Google Shape;144;p27"/>
          <p:cNvSpPr txBox="1"/>
          <p:nvPr/>
        </p:nvSpPr>
        <p:spPr>
          <a:xfrm>
            <a:off x="964377" y="1381343"/>
            <a:ext cx="7610100" cy="84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2100" b="1">
                <a:solidFill>
                  <a:srgbClr val="434343"/>
                </a:solidFill>
              </a:rPr>
              <a:t>Email Ad Campaigns</a:t>
            </a:r>
            <a:endParaRPr sz="2100" b="1">
              <a:solidFill>
                <a:srgbClr val="434343"/>
              </a:solidFill>
            </a:endParaRPr>
          </a:p>
          <a:p>
            <a:pPr marL="0" lvl="0" indent="0" algn="l" rtl="0">
              <a:spcBef>
                <a:spcPts val="0"/>
              </a:spcBef>
              <a:spcAft>
                <a:spcPts val="0"/>
              </a:spcAft>
              <a:buNone/>
            </a:pPr>
            <a:endParaRPr sz="19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48"/>
        <p:cNvGrpSpPr/>
        <p:nvPr/>
      </p:nvGrpSpPr>
      <p:grpSpPr>
        <a:xfrm>
          <a:off x="0" y="0"/>
          <a:ext cx="0" cy="0"/>
          <a:chOff x="0" y="0"/>
          <a:chExt cx="0" cy="0"/>
        </a:xfrm>
      </p:grpSpPr>
      <p:sp>
        <p:nvSpPr>
          <p:cNvPr id="149" name="Google Shape;149;p28"/>
          <p:cNvSpPr txBox="1"/>
          <p:nvPr/>
        </p:nvSpPr>
        <p:spPr>
          <a:xfrm>
            <a:off x="498764" y="228599"/>
            <a:ext cx="8832271" cy="848664"/>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2100" b="1" dirty="0">
                <a:solidFill>
                  <a:srgbClr val="434343"/>
                </a:solidFill>
              </a:rPr>
              <a:t>Email Ad Campaign 1 - Brand Awareness</a:t>
            </a:r>
            <a:endParaRPr sz="2100" b="1" dirty="0">
              <a:solidFill>
                <a:srgbClr val="434343"/>
              </a:solidFill>
            </a:endParaRPr>
          </a:p>
          <a:p>
            <a:pPr marL="0" lvl="0" indent="0" algn="l" rtl="0">
              <a:spcBef>
                <a:spcPts val="0"/>
              </a:spcBef>
              <a:spcAft>
                <a:spcPts val="0"/>
              </a:spcAft>
              <a:buNone/>
            </a:pPr>
            <a:r>
              <a:rPr lang="en-GB" sz="1900" dirty="0"/>
              <a:t>(insert emailer image)</a:t>
            </a:r>
            <a:endParaRPr sz="1900" dirty="0"/>
          </a:p>
        </p:txBody>
      </p:sp>
      <p:pic>
        <p:nvPicPr>
          <p:cNvPr id="2" name="Picture 1">
            <a:extLst>
              <a:ext uri="{FF2B5EF4-FFF2-40B4-BE49-F238E27FC236}">
                <a16:creationId xmlns:a16="http://schemas.microsoft.com/office/drawing/2014/main" id="{E110A773-0BA2-FA4B-02EF-4E2AD2456408}"/>
              </a:ext>
            </a:extLst>
          </p:cNvPr>
          <p:cNvPicPr>
            <a:picLocks noChangeAspect="1"/>
          </p:cNvPicPr>
          <p:nvPr/>
        </p:nvPicPr>
        <p:blipFill>
          <a:blip r:embed="rId3"/>
          <a:stretch>
            <a:fillRect/>
          </a:stretch>
        </p:blipFill>
        <p:spPr>
          <a:xfrm>
            <a:off x="498764" y="1233127"/>
            <a:ext cx="3854799" cy="3577864"/>
          </a:xfrm>
          <a:prstGeom prst="rect">
            <a:avLst/>
          </a:prstGeom>
        </p:spPr>
      </p:pic>
      <p:pic>
        <p:nvPicPr>
          <p:cNvPr id="3" name="Picture 2">
            <a:extLst>
              <a:ext uri="{FF2B5EF4-FFF2-40B4-BE49-F238E27FC236}">
                <a16:creationId xmlns:a16="http://schemas.microsoft.com/office/drawing/2014/main" id="{3ADA2712-7495-0E80-C5FF-B5C3E690248C}"/>
              </a:ext>
            </a:extLst>
          </p:cNvPr>
          <p:cNvPicPr>
            <a:picLocks noChangeAspect="1"/>
          </p:cNvPicPr>
          <p:nvPr/>
        </p:nvPicPr>
        <p:blipFill>
          <a:blip r:embed="rId4"/>
          <a:stretch>
            <a:fillRect/>
          </a:stretch>
        </p:blipFill>
        <p:spPr>
          <a:xfrm>
            <a:off x="4572000" y="820882"/>
            <a:ext cx="4145080" cy="4094019"/>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53"/>
        <p:cNvGrpSpPr/>
        <p:nvPr/>
      </p:nvGrpSpPr>
      <p:grpSpPr>
        <a:xfrm>
          <a:off x="0" y="0"/>
          <a:ext cx="0" cy="0"/>
          <a:chOff x="0" y="0"/>
          <a:chExt cx="0" cy="0"/>
        </a:xfrm>
      </p:grpSpPr>
      <p:sp>
        <p:nvSpPr>
          <p:cNvPr id="154" name="Google Shape;154;p29"/>
          <p:cNvSpPr txBox="1"/>
          <p:nvPr/>
        </p:nvSpPr>
        <p:spPr>
          <a:xfrm>
            <a:off x="145474" y="124692"/>
            <a:ext cx="8759535" cy="114105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2100" b="1" dirty="0">
                <a:solidFill>
                  <a:srgbClr val="434343"/>
                </a:solidFill>
              </a:rPr>
              <a:t>Email Ad Campaign 2 - Lead Generation</a:t>
            </a:r>
            <a:endParaRPr sz="2100" b="1" dirty="0">
              <a:solidFill>
                <a:srgbClr val="434343"/>
              </a:solidFill>
            </a:endParaRPr>
          </a:p>
          <a:p>
            <a:pPr marL="0" lvl="0" indent="0" algn="l" rtl="0">
              <a:spcBef>
                <a:spcPts val="0"/>
              </a:spcBef>
              <a:spcAft>
                <a:spcPts val="0"/>
              </a:spcAft>
              <a:buClr>
                <a:schemeClr val="dk1"/>
              </a:buClr>
              <a:buSzPts val="1100"/>
              <a:buFont typeface="Arial"/>
              <a:buNone/>
            </a:pPr>
            <a:r>
              <a:rPr lang="en-GB" sz="1900" dirty="0">
                <a:solidFill>
                  <a:schemeClr val="dk1"/>
                </a:solidFill>
              </a:rPr>
              <a:t>(insert emailer image)</a:t>
            </a:r>
            <a:endParaRPr sz="1900" dirty="0">
              <a:solidFill>
                <a:schemeClr val="dk1"/>
              </a:solidFill>
            </a:endParaRPr>
          </a:p>
          <a:p>
            <a:pPr marL="0" lvl="0" indent="0" algn="l" rtl="0">
              <a:spcBef>
                <a:spcPts val="0"/>
              </a:spcBef>
              <a:spcAft>
                <a:spcPts val="0"/>
              </a:spcAft>
              <a:buNone/>
            </a:pPr>
            <a:endParaRPr sz="1900" dirty="0"/>
          </a:p>
        </p:txBody>
      </p:sp>
      <p:pic>
        <p:nvPicPr>
          <p:cNvPr id="6" name="Picture 5">
            <a:extLst>
              <a:ext uri="{FF2B5EF4-FFF2-40B4-BE49-F238E27FC236}">
                <a16:creationId xmlns:a16="http://schemas.microsoft.com/office/drawing/2014/main" id="{FCF3394D-4C8D-75E9-7048-852F2137E641}"/>
              </a:ext>
            </a:extLst>
          </p:cNvPr>
          <p:cNvPicPr>
            <a:picLocks noChangeAspect="1"/>
          </p:cNvPicPr>
          <p:nvPr/>
        </p:nvPicPr>
        <p:blipFill>
          <a:blip r:embed="rId3"/>
          <a:stretch>
            <a:fillRect/>
          </a:stretch>
        </p:blipFill>
        <p:spPr>
          <a:xfrm>
            <a:off x="603843" y="955964"/>
            <a:ext cx="3634477" cy="3865418"/>
          </a:xfrm>
          <a:prstGeom prst="rect">
            <a:avLst/>
          </a:prstGeom>
        </p:spPr>
      </p:pic>
      <p:pic>
        <p:nvPicPr>
          <p:cNvPr id="7" name="Picture 6">
            <a:extLst>
              <a:ext uri="{FF2B5EF4-FFF2-40B4-BE49-F238E27FC236}">
                <a16:creationId xmlns:a16="http://schemas.microsoft.com/office/drawing/2014/main" id="{34111AB5-85F1-9690-EC4D-A12816E5ED06}"/>
              </a:ext>
            </a:extLst>
          </p:cNvPr>
          <p:cNvPicPr>
            <a:picLocks noChangeAspect="1"/>
          </p:cNvPicPr>
          <p:nvPr/>
        </p:nvPicPr>
        <p:blipFill>
          <a:blip r:embed="rId4"/>
          <a:stretch>
            <a:fillRect/>
          </a:stretch>
        </p:blipFill>
        <p:spPr>
          <a:xfrm>
            <a:off x="4696689" y="348095"/>
            <a:ext cx="3688169" cy="4447309"/>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58"/>
        <p:cNvGrpSpPr/>
        <p:nvPr/>
      </p:nvGrpSpPr>
      <p:grpSpPr>
        <a:xfrm>
          <a:off x="0" y="0"/>
          <a:ext cx="0" cy="0"/>
          <a:chOff x="0" y="0"/>
          <a:chExt cx="0" cy="0"/>
        </a:xfrm>
      </p:grpSpPr>
      <p:sp>
        <p:nvSpPr>
          <p:cNvPr id="159" name="Google Shape;159;p30"/>
          <p:cNvSpPr txBox="1"/>
          <p:nvPr/>
        </p:nvSpPr>
        <p:spPr>
          <a:xfrm>
            <a:off x="181350" y="158789"/>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a:solidFill>
                  <a:srgbClr val="434343"/>
                </a:solidFill>
              </a:rPr>
              <a:t>Part 4: Content Creation and Curation (Post creations, Designs/Video </a:t>
            </a:r>
            <a:endParaRPr b="1">
              <a:solidFill>
                <a:srgbClr val="434343"/>
              </a:solidFill>
            </a:endParaRPr>
          </a:p>
          <a:p>
            <a:pPr marL="0" lvl="0" indent="0" algn="ctr" rtl="0">
              <a:lnSpc>
                <a:spcPct val="115000"/>
              </a:lnSpc>
              <a:spcBef>
                <a:spcPts val="0"/>
              </a:spcBef>
              <a:spcAft>
                <a:spcPts val="0"/>
              </a:spcAft>
              <a:buNone/>
            </a:pPr>
            <a:r>
              <a:rPr lang="en-GB" b="1">
                <a:solidFill>
                  <a:srgbClr val="434343"/>
                </a:solidFill>
              </a:rPr>
              <a:t>Editing, Ad Campaigns over Social Media and Email Ideation and Creation) </a:t>
            </a:r>
            <a:endParaRPr/>
          </a:p>
        </p:txBody>
      </p:sp>
      <p:sp>
        <p:nvSpPr>
          <p:cNvPr id="160" name="Google Shape;160;p30"/>
          <p:cNvSpPr txBox="1"/>
          <p:nvPr/>
        </p:nvSpPr>
        <p:spPr>
          <a:xfrm>
            <a:off x="374291" y="806789"/>
            <a:ext cx="8187600" cy="424728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p>
          <a:p>
            <a:pPr marL="457200" lvl="0" indent="-317500" algn="l" rtl="0">
              <a:spcBef>
                <a:spcPts val="0"/>
              </a:spcBef>
              <a:spcAft>
                <a:spcPts val="0"/>
              </a:spcAft>
              <a:buSzPts val="1400"/>
              <a:buChar char="●"/>
            </a:pPr>
            <a:r>
              <a:rPr lang="en-GB" dirty="0"/>
              <a:t>Reflect on the content creation and curation process, discussing the challenges faced and lessons learned.</a:t>
            </a:r>
          </a:p>
          <a:p>
            <a:pPr marL="457200" lvl="0" indent="-317500" algn="l" rtl="0">
              <a:spcBef>
                <a:spcPts val="0"/>
              </a:spcBef>
              <a:spcAft>
                <a:spcPts val="0"/>
              </a:spcAft>
              <a:buSzPts val="1400"/>
              <a:buChar char="●"/>
            </a:pPr>
            <a:endParaRPr lang="en-GB" dirty="0"/>
          </a:p>
          <a:p>
            <a:pPr marL="457200" lvl="0" indent="-317500" algn="l" rtl="0">
              <a:spcBef>
                <a:spcPts val="0"/>
              </a:spcBef>
              <a:spcAft>
                <a:spcPts val="0"/>
              </a:spcAft>
              <a:buSzPts val="1400"/>
              <a:buChar char="●"/>
            </a:pPr>
            <a:r>
              <a:rPr lang="en-GB" sz="2400" dirty="0"/>
              <a:t>Lessons learned:</a:t>
            </a:r>
          </a:p>
          <a:p>
            <a:pPr marL="139700" lvl="0" algn="l" rtl="0">
              <a:spcBef>
                <a:spcPts val="0"/>
              </a:spcBef>
              <a:spcAft>
                <a:spcPts val="0"/>
              </a:spcAft>
              <a:buSzPts val="1400"/>
            </a:pPr>
            <a:endParaRPr lang="en-GB" sz="2400" dirty="0"/>
          </a:p>
          <a:p>
            <a:pPr marL="914400" lvl="1" indent="-317500">
              <a:buSzPts val="1400"/>
              <a:buChar char="●"/>
            </a:pPr>
            <a:r>
              <a:rPr lang="en-US" dirty="0"/>
              <a:t>We learned how to create social media business accounts and promote the product and services of a brand.</a:t>
            </a:r>
          </a:p>
          <a:p>
            <a:pPr marL="914400" lvl="1" indent="-317500">
              <a:buSzPts val="1400"/>
              <a:buChar char="●"/>
            </a:pPr>
            <a:r>
              <a:rPr lang="en-US" dirty="0"/>
              <a:t>We also discovered how it has become easier to connect with the audience and share updates in less time.</a:t>
            </a:r>
          </a:p>
          <a:p>
            <a:pPr marL="914400" lvl="1" indent="-317500">
              <a:buSzPts val="1400"/>
              <a:buChar char="●"/>
            </a:pPr>
            <a:r>
              <a:rPr lang="en-US" dirty="0"/>
              <a:t> We also understood that many companies are investing more in digital marketing to reach people.</a:t>
            </a:r>
          </a:p>
          <a:p>
            <a:pPr marL="457200" lvl="0" indent="-317500" algn="l" rtl="0">
              <a:spcBef>
                <a:spcPts val="0"/>
              </a:spcBef>
              <a:spcAft>
                <a:spcPts val="0"/>
              </a:spcAft>
              <a:buSzPts val="1400"/>
              <a:buChar char="●"/>
            </a:pPr>
            <a:endParaRPr dirty="0"/>
          </a:p>
          <a:p>
            <a:pPr marL="457200" lvl="0" indent="0" algn="l" rtl="0">
              <a:spcBef>
                <a:spcPts val="0"/>
              </a:spcBef>
              <a:spcAft>
                <a:spcPts val="0"/>
              </a:spcAft>
              <a:buNone/>
            </a:pPr>
            <a:endParaRPr dirty="0"/>
          </a:p>
        </p:txBody>
      </p:sp>
      <p:pic>
        <p:nvPicPr>
          <p:cNvPr id="2" name="Picture 1">
            <a:extLst>
              <a:ext uri="{FF2B5EF4-FFF2-40B4-BE49-F238E27FC236}">
                <a16:creationId xmlns:a16="http://schemas.microsoft.com/office/drawing/2014/main" id="{2BEBD91A-290F-BA62-0BC2-6E0A6BB82525}"/>
              </a:ext>
            </a:extLst>
          </p:cNvPr>
          <p:cNvPicPr>
            <a:picLocks noChangeAspect="1"/>
          </p:cNvPicPr>
          <p:nvPr/>
        </p:nvPicPr>
        <p:blipFill>
          <a:blip r:embed="rId3"/>
          <a:stretch>
            <a:fillRect/>
          </a:stretch>
        </p:blipFill>
        <p:spPr>
          <a:xfrm>
            <a:off x="4852553" y="1522268"/>
            <a:ext cx="2322369" cy="1049482"/>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3C021C-801B-7E0D-DB54-BBF39E090FED}"/>
              </a:ext>
            </a:extLst>
          </p:cNvPr>
          <p:cNvSpPr txBox="1"/>
          <p:nvPr/>
        </p:nvSpPr>
        <p:spPr>
          <a:xfrm>
            <a:off x="431222" y="675408"/>
            <a:ext cx="7803573" cy="3785652"/>
          </a:xfrm>
          <a:prstGeom prst="rect">
            <a:avLst/>
          </a:prstGeom>
          <a:noFill/>
        </p:spPr>
        <p:txBody>
          <a:bodyPr wrap="square">
            <a:spAutoFit/>
          </a:bodyPr>
          <a:lstStyle/>
          <a:p>
            <a:r>
              <a:rPr lang="en-US" sz="2000" dirty="0"/>
              <a:t>Challenges faced:</a:t>
            </a:r>
          </a:p>
          <a:p>
            <a:endParaRPr lang="en-US" sz="2000" dirty="0"/>
          </a:p>
          <a:p>
            <a:pPr marL="800100" lvl="1" indent="-342900">
              <a:buFont typeface="Arial" panose="020B0604020202020204" pitchFamily="34" charset="0"/>
              <a:buChar char="•"/>
            </a:pPr>
            <a:r>
              <a:rPr lang="en-US" sz="2000" dirty="0"/>
              <a:t>We encountered many challenges while making social media ads there are fewer apps that can give a better experience in making the ads.</a:t>
            </a:r>
          </a:p>
          <a:p>
            <a:pPr marL="800100" lvl="1" indent="-342900">
              <a:buFont typeface="Arial" panose="020B0604020202020204" pitchFamily="34" charset="0"/>
              <a:buChar char="•"/>
            </a:pPr>
            <a:r>
              <a:rPr lang="en-US" sz="2000" dirty="0"/>
              <a:t>We also encountered a few of the companies that are not using attractive ad campaigns.</a:t>
            </a:r>
          </a:p>
          <a:p>
            <a:pPr marL="800100" lvl="1" indent="-342900">
              <a:buFont typeface="Arial" panose="020B0604020202020204" pitchFamily="34" charset="0"/>
              <a:buChar char="•"/>
            </a:pPr>
            <a:r>
              <a:rPr lang="en-US" sz="2000" dirty="0"/>
              <a:t>Few of them are misguiding the people by not showing original information. </a:t>
            </a:r>
          </a:p>
          <a:p>
            <a:pPr marL="800100" lvl="1" indent="-342900">
              <a:buFont typeface="Arial" panose="020B0604020202020204" pitchFamily="34" charset="0"/>
              <a:buChar char="•"/>
            </a:pPr>
            <a:r>
              <a:rPr lang="en-US" sz="2000" dirty="0"/>
              <a:t>Many of them are not maintaining their website information updated, so many people can’t know about the current product and services provided by companies until they visit their stores. </a:t>
            </a:r>
          </a:p>
        </p:txBody>
      </p:sp>
      <p:pic>
        <p:nvPicPr>
          <p:cNvPr id="4" name="Picture 3">
            <a:extLst>
              <a:ext uri="{FF2B5EF4-FFF2-40B4-BE49-F238E27FC236}">
                <a16:creationId xmlns:a16="http://schemas.microsoft.com/office/drawing/2014/main" id="{FB6E0FE0-8F2E-255D-88B4-846320F38DA3}"/>
              </a:ext>
            </a:extLst>
          </p:cNvPr>
          <p:cNvPicPr>
            <a:picLocks noChangeAspect="1"/>
          </p:cNvPicPr>
          <p:nvPr/>
        </p:nvPicPr>
        <p:blipFill>
          <a:blip r:embed="rId2"/>
          <a:stretch>
            <a:fillRect/>
          </a:stretch>
        </p:blipFill>
        <p:spPr>
          <a:xfrm>
            <a:off x="5238751" y="252949"/>
            <a:ext cx="2552700" cy="1066697"/>
          </a:xfrm>
          <a:prstGeom prst="rect">
            <a:avLst/>
          </a:prstGeom>
        </p:spPr>
      </p:pic>
    </p:spTree>
    <p:extLst>
      <p:ext uri="{BB962C8B-B14F-4D97-AF65-F5344CB8AC3E}">
        <p14:creationId xmlns:p14="http://schemas.microsoft.com/office/powerpoint/2010/main" val="1292376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100000">
              <a:schemeClr val="accent1">
                <a:lumMod val="20000"/>
                <a:lumOff val="80000"/>
              </a:schemeClr>
            </a:gs>
            <a:gs pos="0">
              <a:schemeClr val="bg1"/>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2F5B3A-C280-F541-FDD6-29D27CB183ED}"/>
              </a:ext>
            </a:extLst>
          </p:cNvPr>
          <p:cNvSpPr txBox="1"/>
          <p:nvPr/>
        </p:nvSpPr>
        <p:spPr>
          <a:xfrm>
            <a:off x="0" y="527173"/>
            <a:ext cx="9144000" cy="5324535"/>
          </a:xfrm>
          <a:prstGeom prst="rect">
            <a:avLst/>
          </a:prstGeom>
          <a:noFill/>
        </p:spPr>
        <p:txBody>
          <a:bodyPr wrap="square">
            <a:spAutoFit/>
          </a:bodyPr>
          <a:lstStyle/>
          <a:p>
            <a:pPr marL="285750" indent="-285750">
              <a:buFont typeface="Courier New" panose="02070309020205020404" pitchFamily="49" charset="0"/>
              <a:buChar char="o"/>
            </a:pPr>
            <a:r>
              <a:rPr kumimoji="0" lang="en-GB" sz="1800" b="0" i="0" u="none" strike="noStrike" kern="0" cap="none" spc="0" normalizeH="0" baseline="0" noProof="0" dirty="0">
                <a:ln>
                  <a:noFill/>
                </a:ln>
                <a:solidFill>
                  <a:schemeClr val="tx1"/>
                </a:solidFill>
                <a:effectLst/>
                <a:uLnTx/>
                <a:uFillTx/>
                <a:latin typeface="Arial"/>
                <a:cs typeface="Arial"/>
                <a:sym typeface="Arial"/>
              </a:rPr>
              <a:t>  Mission/Value </a:t>
            </a:r>
            <a:r>
              <a:rPr kumimoji="0" lang="en-GB" sz="1600" b="0" i="0" u="none" strike="noStrike" kern="0" cap="none" spc="0" normalizeH="0" baseline="0" noProof="0" dirty="0">
                <a:ln>
                  <a:noFill/>
                </a:ln>
                <a:solidFill>
                  <a:srgbClr val="000000"/>
                </a:solidFill>
                <a:effectLst/>
                <a:uLnTx/>
                <a:uFillTx/>
                <a:latin typeface="Arial"/>
                <a:cs typeface="Arial"/>
                <a:sym typeface="Arial"/>
              </a:rPr>
              <a:t>: To create a world class integrated healthcare delivery system in India, entailing the finest medical skills combined with compassionate patient care</a:t>
            </a:r>
          </a:p>
          <a:p>
            <a:pPr marL="285750" indent="-285750">
              <a:buFont typeface="Courier New" panose="02070309020205020404" pitchFamily="49" charset="0"/>
              <a:buChar char="o"/>
            </a:pPr>
            <a:endParaRPr kumimoji="0" lang="en-GB" sz="1600" b="0" i="0" u="none" strike="noStrike" kern="0" cap="none" spc="0" normalizeH="0" baseline="0" noProof="0" dirty="0">
              <a:ln>
                <a:noFill/>
              </a:ln>
              <a:solidFill>
                <a:srgbClr val="000000"/>
              </a:solidFill>
              <a:effectLst/>
              <a:uLnTx/>
              <a:uFillTx/>
              <a:latin typeface="Arial"/>
              <a:cs typeface="Arial"/>
              <a:sym typeface="Arial"/>
            </a:endParaRPr>
          </a:p>
          <a:p>
            <a:pPr marL="285750" indent="-285750">
              <a:buFont typeface="Courier New" panose="02070309020205020404" pitchFamily="49" charset="0"/>
              <a:buChar char="o"/>
            </a:pPr>
            <a:r>
              <a:rPr lang="en-GB" sz="1600" dirty="0">
                <a:solidFill>
                  <a:schemeClr val="tx1"/>
                </a:solidFill>
              </a:rPr>
              <a:t>Net worth </a:t>
            </a:r>
            <a:r>
              <a:rPr lang="en-GB" sz="1600" dirty="0"/>
              <a:t>:$990 million</a:t>
            </a:r>
          </a:p>
          <a:p>
            <a:pPr marL="285750" indent="-285750">
              <a:buFont typeface="Courier New" panose="02070309020205020404" pitchFamily="49" charset="0"/>
              <a:buChar char="o"/>
            </a:pPr>
            <a:endParaRPr lang="en-GB" sz="1600" dirty="0"/>
          </a:p>
          <a:p>
            <a:pPr marL="285750" indent="-285750">
              <a:buFont typeface="Courier New" panose="02070309020205020404" pitchFamily="49" charset="0"/>
              <a:buChar char="o"/>
            </a:pPr>
            <a:r>
              <a:rPr kumimoji="0" lang="en-GB" sz="1600" b="0" i="0" u="none" strike="noStrike" kern="0" cap="none" spc="0" normalizeH="0" baseline="0" noProof="0" dirty="0">
                <a:ln>
                  <a:noFill/>
                </a:ln>
                <a:solidFill>
                  <a:srgbClr val="000000"/>
                </a:solidFill>
                <a:effectLst/>
                <a:uLnTx/>
                <a:uFillTx/>
                <a:latin typeface="Arial"/>
                <a:cs typeface="Arial"/>
                <a:sym typeface="Arial"/>
              </a:rPr>
              <a:t>Head Quarters :Gurgaon/Gurugram, Haryana, India.</a:t>
            </a:r>
          </a:p>
          <a:p>
            <a:pPr marL="285750" indent="-285750">
              <a:buFont typeface="Courier New" panose="02070309020205020404" pitchFamily="49" charset="0"/>
              <a:buChar char="o"/>
            </a:pPr>
            <a:endParaRPr lang="en-GB" sz="1600" dirty="0"/>
          </a:p>
          <a:p>
            <a:pPr marL="285750" indent="-285750">
              <a:buFont typeface="Courier New" panose="02070309020205020404" pitchFamily="49" charset="0"/>
              <a:buChar char="o"/>
            </a:pPr>
            <a:r>
              <a:rPr lang="en-GB" sz="1600" dirty="0"/>
              <a:t>USP : Fortis is an household name in India, Known for our integrated healthcare services ranging from primary to quaternary care and a wide range of ancillary services.</a:t>
            </a:r>
          </a:p>
          <a:p>
            <a:pPr marL="285750" indent="-285750">
              <a:buFont typeface="Courier New" panose="02070309020205020404" pitchFamily="49" charset="0"/>
              <a:buChar char="o"/>
            </a:pPr>
            <a:endParaRPr lang="en-GB" sz="1600" dirty="0"/>
          </a:p>
          <a:p>
            <a:pPr marL="285750" indent="-285750">
              <a:buFont typeface="Courier New" panose="02070309020205020404" pitchFamily="49" charset="0"/>
              <a:buChar char="o"/>
            </a:pPr>
            <a:r>
              <a:rPr lang="en-GB" sz="1600" dirty="0"/>
              <a:t>Brand slogan/Tagline: “ To be a globally respected healthcare organization known for clinical excellence and distinctive patient care”. </a:t>
            </a:r>
          </a:p>
          <a:p>
            <a:pPr marL="285750" indent="-285750">
              <a:buFont typeface="Courier New" panose="02070309020205020404" pitchFamily="49" charset="0"/>
              <a:buChar char="o"/>
            </a:pPr>
            <a:endParaRPr lang="en-GB" sz="1600" dirty="0"/>
          </a:p>
          <a:p>
            <a:pPr marL="285750" indent="-285750">
              <a:buFont typeface="Courier New" panose="02070309020205020404" pitchFamily="49" charset="0"/>
              <a:buChar char="o"/>
            </a:pPr>
            <a:r>
              <a:rPr lang="en-GB" sz="1600" dirty="0"/>
              <a:t>Target audience : which are extremely vast and diverse</a:t>
            </a:r>
          </a:p>
          <a:p>
            <a:pPr marL="285750" indent="-285750">
              <a:buFont typeface="Courier New" panose="02070309020205020404" pitchFamily="49" charset="0"/>
              <a:buChar char="o"/>
            </a:pPr>
            <a:endParaRPr lang="en-GB" sz="1600" dirty="0"/>
          </a:p>
          <a:p>
            <a:pPr marL="285750" indent="-285750">
              <a:buFont typeface="Courier New" panose="02070309020205020404" pitchFamily="49" charset="0"/>
              <a:buChar char="o"/>
            </a:pPr>
            <a:r>
              <a:rPr lang="en-GB" sz="1600" dirty="0"/>
              <a:t>Rating : 04/5</a:t>
            </a:r>
          </a:p>
          <a:p>
            <a:pPr marL="285750" indent="-285750">
              <a:buFont typeface="Courier New" panose="02070309020205020404" pitchFamily="49" charset="0"/>
              <a:buChar char="o"/>
            </a:pPr>
            <a:endParaRPr lang="en-GB" sz="1600" dirty="0"/>
          </a:p>
          <a:p>
            <a:pPr marL="285750" indent="-285750">
              <a:buFont typeface="Courier New" panose="02070309020205020404" pitchFamily="49" charset="0"/>
              <a:buChar char="o"/>
            </a:pPr>
            <a:r>
              <a:rPr lang="en-GB" sz="1600" dirty="0"/>
              <a:t>Customer review : happy &amp; healthy (satisfied)</a:t>
            </a:r>
          </a:p>
          <a:p>
            <a:pPr marL="285750" indent="-285750">
              <a:buFont typeface="Courier New" panose="02070309020205020404" pitchFamily="49" charset="0"/>
              <a:buChar char="o"/>
            </a:pPr>
            <a:endParaRPr kumimoji="0" lang="en-GB" sz="1600" b="0" i="0" u="none" strike="noStrike" kern="0" cap="none" spc="0" normalizeH="0" baseline="0" noProof="0" dirty="0">
              <a:ln>
                <a:noFill/>
              </a:ln>
              <a:solidFill>
                <a:srgbClr val="000000"/>
              </a:solidFill>
              <a:effectLst/>
              <a:uLnTx/>
              <a:uFillTx/>
              <a:latin typeface="Arial"/>
              <a:cs typeface="Arial"/>
              <a:sym typeface="Arial"/>
            </a:endParaRPr>
          </a:p>
          <a:p>
            <a:pPr marL="285750" indent="-285750">
              <a:buFont typeface="Courier New" panose="02070309020205020404" pitchFamily="49" charset="0"/>
              <a:buChar char="o"/>
            </a:pPr>
            <a:endParaRPr kumimoji="0" lang="en-GB" sz="1600" b="0" i="0" u="none" strike="noStrike" kern="0" cap="none" spc="0" normalizeH="0" baseline="0" noProof="0" dirty="0">
              <a:ln>
                <a:noFill/>
              </a:ln>
              <a:solidFill>
                <a:srgbClr val="000000"/>
              </a:solidFill>
              <a:effectLst/>
              <a:uLnTx/>
              <a:uFillTx/>
              <a:latin typeface="Arial"/>
              <a:cs typeface="Arial"/>
              <a:sym typeface="Arial"/>
            </a:endParaRPr>
          </a:p>
          <a:p>
            <a:endParaRPr lang="en-IN" dirty="0"/>
          </a:p>
        </p:txBody>
      </p:sp>
      <p:pic>
        <p:nvPicPr>
          <p:cNvPr id="6" name="Picture 5">
            <a:extLst>
              <a:ext uri="{FF2B5EF4-FFF2-40B4-BE49-F238E27FC236}">
                <a16:creationId xmlns:a16="http://schemas.microsoft.com/office/drawing/2014/main" id="{A4EB21F9-F715-DF55-6D47-27D2097DDEC2}"/>
              </a:ext>
            </a:extLst>
          </p:cNvPr>
          <p:cNvPicPr>
            <a:picLocks noChangeAspect="1"/>
          </p:cNvPicPr>
          <p:nvPr/>
        </p:nvPicPr>
        <p:blipFill>
          <a:blip r:embed="rId2"/>
          <a:stretch>
            <a:fillRect/>
          </a:stretch>
        </p:blipFill>
        <p:spPr>
          <a:xfrm>
            <a:off x="5486400" y="3316077"/>
            <a:ext cx="3128790" cy="1652530"/>
          </a:xfrm>
          <a:prstGeom prst="rect">
            <a:avLst/>
          </a:prstGeom>
        </p:spPr>
      </p:pic>
    </p:spTree>
    <p:extLst>
      <p:ext uri="{BB962C8B-B14F-4D97-AF65-F5344CB8AC3E}">
        <p14:creationId xmlns:p14="http://schemas.microsoft.com/office/powerpoint/2010/main" val="2282857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89000">
              <a:schemeClr val="accent1">
                <a:lumMod val="20000"/>
                <a:lumOff val="80000"/>
              </a:schemeClr>
            </a:gs>
            <a:gs pos="0">
              <a:schemeClr val="bg1"/>
            </a:gs>
          </a:gsLst>
          <a:lin ang="5400000" scaled="1"/>
        </a:gradFill>
        <a:effectLst/>
      </p:bgPr>
    </p:bg>
    <p:spTree>
      <p:nvGrpSpPr>
        <p:cNvPr id="1" name="Shape 72"/>
        <p:cNvGrpSpPr/>
        <p:nvPr/>
      </p:nvGrpSpPr>
      <p:grpSpPr>
        <a:xfrm>
          <a:off x="0" y="0"/>
          <a:ext cx="0" cy="0"/>
          <a:chOff x="0" y="0"/>
          <a:chExt cx="0" cy="0"/>
        </a:xfrm>
      </p:grpSpPr>
      <p:sp>
        <p:nvSpPr>
          <p:cNvPr id="73" name="Google Shape;73;p16"/>
          <p:cNvSpPr txBox="1"/>
          <p:nvPr/>
        </p:nvSpPr>
        <p:spPr>
          <a:xfrm>
            <a:off x="661012" y="341523"/>
            <a:ext cx="7414352" cy="85712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dirty="0"/>
          </a:p>
        </p:txBody>
      </p:sp>
      <p:sp>
        <p:nvSpPr>
          <p:cNvPr id="74" name="Google Shape;74;p16"/>
          <p:cNvSpPr txBox="1"/>
          <p:nvPr/>
        </p:nvSpPr>
        <p:spPr>
          <a:xfrm>
            <a:off x="419325" y="1198650"/>
            <a:ext cx="8504337" cy="433961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p>
          <a:p>
            <a:pPr marL="457200" lvl="0" indent="-317500" algn="l" rtl="0">
              <a:spcBef>
                <a:spcPts val="0"/>
              </a:spcBef>
              <a:spcAft>
                <a:spcPts val="0"/>
              </a:spcAft>
              <a:buSzPts val="1400"/>
              <a:buChar char="●"/>
            </a:pPr>
            <a:r>
              <a:rPr lang="en-GB" b="1" dirty="0" err="1"/>
              <a:t>Analyze</a:t>
            </a:r>
            <a:r>
              <a:rPr lang="en-GB" b="1" dirty="0"/>
              <a:t> Brand Messaging:</a:t>
            </a:r>
            <a:r>
              <a:rPr lang="en-GB" dirty="0"/>
              <a:t> It has an substantial presence on twitter, Facebook , You tube and Instagram which created a strong impact on this effective campaigns like all is well , covid expert group , attack the attack , health tips.</a:t>
            </a:r>
          </a:p>
          <a:p>
            <a:pPr marL="139700" lvl="0" algn="l" rtl="0">
              <a:spcBef>
                <a:spcPts val="0"/>
              </a:spcBef>
              <a:spcAft>
                <a:spcPts val="0"/>
              </a:spcAft>
              <a:buSzPts val="1400"/>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b="1" dirty="0"/>
          </a:p>
          <a:p>
            <a:pPr marL="0" lvl="0" indent="0" algn="l" rtl="0">
              <a:spcBef>
                <a:spcPts val="0"/>
              </a:spcBef>
              <a:spcAft>
                <a:spcPts val="0"/>
              </a:spcAft>
              <a:buNone/>
            </a:pPr>
            <a:endParaRPr b="1" dirty="0"/>
          </a:p>
          <a:p>
            <a:pPr marL="0" lvl="0" indent="0" algn="l" rtl="0">
              <a:spcBef>
                <a:spcPts val="0"/>
              </a:spcBef>
              <a:spcAft>
                <a:spcPts val="0"/>
              </a:spcAft>
              <a:buNone/>
            </a:pPr>
            <a:endParaRPr b="1" dirty="0"/>
          </a:p>
          <a:p>
            <a:pPr marL="0" lvl="0" indent="0" algn="l" rtl="0">
              <a:spcBef>
                <a:spcPts val="0"/>
              </a:spcBef>
              <a:spcAft>
                <a:spcPts val="0"/>
              </a:spcAft>
              <a:buNone/>
            </a:pPr>
            <a:endParaRPr b="1" dirty="0"/>
          </a:p>
          <a:p>
            <a:pPr marL="0" lvl="0" indent="0" algn="l" rtl="0">
              <a:spcBef>
                <a:spcPts val="0"/>
              </a:spcBef>
              <a:spcAft>
                <a:spcPts val="0"/>
              </a:spcAft>
              <a:buNone/>
            </a:pPr>
            <a:endParaRPr dirty="0"/>
          </a:p>
        </p:txBody>
      </p:sp>
      <p:pic>
        <p:nvPicPr>
          <p:cNvPr id="3074" name="Picture 2">
            <a:extLst>
              <a:ext uri="{FF2B5EF4-FFF2-40B4-BE49-F238E27FC236}">
                <a16:creationId xmlns:a16="http://schemas.microsoft.com/office/drawing/2014/main" id="{B86D7B1E-3A93-1C27-42C7-78CD488209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337" y="2571750"/>
            <a:ext cx="3216924" cy="233075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FA0ED615-DE7C-AA9E-4DBA-C99B19E383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0224" y="2571748"/>
            <a:ext cx="3216924" cy="233075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94435CCB-065A-6C69-CAE4-7EED0BAA12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60111" y="2571747"/>
            <a:ext cx="2163551" cy="233075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89000">
              <a:schemeClr val="accent1">
                <a:lumMod val="20000"/>
                <a:lumOff val="80000"/>
              </a:schemeClr>
            </a:gs>
            <a:gs pos="0">
              <a:schemeClr val="bg1"/>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61A1B-2F91-34E0-8886-039E4E7FF963}"/>
              </a:ext>
            </a:extLst>
          </p:cNvPr>
          <p:cNvSpPr>
            <a:spLocks noGrp="1"/>
          </p:cNvSpPr>
          <p:nvPr>
            <p:ph type="title"/>
          </p:nvPr>
        </p:nvSpPr>
        <p:spPr>
          <a:xfrm>
            <a:off x="0" y="142530"/>
            <a:ext cx="9144000" cy="4858440"/>
          </a:xfrm>
        </p:spPr>
        <p:txBody>
          <a:bodyPr>
            <a:normAutofit/>
          </a:bodyPr>
          <a:lstStyle/>
          <a:p>
            <a:r>
              <a:rPr lang="en-US" sz="1800" dirty="0"/>
              <a:t>.</a:t>
            </a:r>
            <a:endParaRPr lang="en-IN" sz="1800" dirty="0"/>
          </a:p>
        </p:txBody>
      </p:sp>
      <p:sp>
        <p:nvSpPr>
          <p:cNvPr id="3" name="AutoShape 10" descr="Tagline vs Slogan (What's The Difference In Strategy)">
            <a:extLst>
              <a:ext uri="{FF2B5EF4-FFF2-40B4-BE49-F238E27FC236}">
                <a16:creationId xmlns:a16="http://schemas.microsoft.com/office/drawing/2014/main" id="{65638913-AEA7-B419-2351-D7197A08D8FB}"/>
              </a:ext>
            </a:extLst>
          </p:cNvPr>
          <p:cNvSpPr>
            <a:spLocks noChangeAspect="1" noChangeArrowheads="1"/>
          </p:cNvSpPr>
          <p:nvPr/>
        </p:nvSpPr>
        <p:spPr bwMode="auto">
          <a:xfrm>
            <a:off x="4419600" y="2419350"/>
            <a:ext cx="1749846"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TextBox 5">
            <a:extLst>
              <a:ext uri="{FF2B5EF4-FFF2-40B4-BE49-F238E27FC236}">
                <a16:creationId xmlns:a16="http://schemas.microsoft.com/office/drawing/2014/main" id="{7CFCA8AE-034E-6AB7-A6C9-A0A62FD0CD36}"/>
              </a:ext>
            </a:extLst>
          </p:cNvPr>
          <p:cNvSpPr txBox="1"/>
          <p:nvPr/>
        </p:nvSpPr>
        <p:spPr>
          <a:xfrm>
            <a:off x="264405" y="142530"/>
            <a:ext cx="8405870" cy="1846659"/>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Courier New" panose="02070309020205020404" pitchFamily="49" charset="0"/>
              <a:buChar char="o"/>
              <a:tabLst/>
              <a:defRPr/>
            </a:pPr>
            <a:r>
              <a:rPr kumimoji="0" lang="en-GB" sz="1800" b="0" i="0" u="none" strike="noStrike" kern="0" cap="none" spc="0" normalizeH="0" baseline="0" noProof="0" dirty="0">
                <a:ln>
                  <a:noFill/>
                </a:ln>
                <a:solidFill>
                  <a:schemeClr val="tx1"/>
                </a:solidFill>
                <a:effectLst/>
                <a:uLnTx/>
                <a:uFillTx/>
                <a:latin typeface="Arial"/>
                <a:cs typeface="Arial"/>
                <a:sym typeface="Arial"/>
              </a:rPr>
              <a:t>Examine the brands tagline </a:t>
            </a:r>
            <a:r>
              <a:rPr kumimoji="0" lang="en-GB" sz="1600" b="0" i="0" u="none" strike="noStrike" kern="0" cap="none" spc="0" normalizeH="0" baseline="0" noProof="0" dirty="0">
                <a:ln>
                  <a:noFill/>
                </a:ln>
                <a:solidFill>
                  <a:srgbClr val="000000"/>
                </a:solidFill>
                <a:effectLst/>
                <a:uLnTx/>
                <a:uFillTx/>
                <a:latin typeface="Arial"/>
                <a:cs typeface="Arial"/>
                <a:sym typeface="Arial"/>
              </a:rPr>
              <a:t>: “ voice of hope, greater care, clinical excellence and distinctive patient care”.</a:t>
            </a:r>
            <a:endParaRPr lang="en-GB" sz="1600" dirty="0"/>
          </a:p>
          <a:p>
            <a:pPr marL="285750" marR="0" lvl="0" indent="-285750" algn="l" defTabSz="914400" rtl="0" eaLnBrk="1" fontAlgn="auto" latinLnBrk="0" hangingPunct="1">
              <a:lnSpc>
                <a:spcPct val="100000"/>
              </a:lnSpc>
              <a:spcBef>
                <a:spcPts val="0"/>
              </a:spcBef>
              <a:spcAft>
                <a:spcPts val="0"/>
              </a:spcAft>
              <a:buClr>
                <a:srgbClr val="000000"/>
              </a:buClr>
              <a:buSzTx/>
              <a:buFont typeface="Courier New" panose="02070309020205020404" pitchFamily="49" charset="0"/>
              <a:buChar char="o"/>
              <a:tabLst/>
              <a:defRPr/>
            </a:pPr>
            <a:r>
              <a:rPr lang="en-GB" sz="1600" dirty="0"/>
              <a:t>Tagline description: “voice of hope” refers to making a positive change in someone’s life who ever visits the institute seeking for help.</a:t>
            </a:r>
          </a:p>
          <a:p>
            <a:pPr marL="285750" marR="0" lvl="0" indent="-285750" algn="l" defTabSz="914400" rtl="0" eaLnBrk="1" fontAlgn="auto" latinLnBrk="0" hangingPunct="1">
              <a:lnSpc>
                <a:spcPct val="100000"/>
              </a:lnSpc>
              <a:spcBef>
                <a:spcPts val="0"/>
              </a:spcBef>
              <a:spcAft>
                <a:spcPts val="0"/>
              </a:spcAft>
              <a:buClr>
                <a:srgbClr val="000000"/>
              </a:buClr>
              <a:buSzTx/>
              <a:buFont typeface="Courier New" panose="02070309020205020404" pitchFamily="49" charset="0"/>
              <a:buChar char="o"/>
              <a:tabLst/>
              <a:defRPr/>
            </a:pPr>
            <a:r>
              <a:rPr lang="en-GB" sz="1600" dirty="0"/>
              <a:t>“Greater care” &amp; “ excellence patient care” refers to changing a persons into a better person from physical illness or mental illness.</a:t>
            </a:r>
          </a:p>
          <a:p>
            <a:pPr marL="285750" marR="0" lvl="0" indent="-285750" algn="l" defTabSz="914400" rtl="0" eaLnBrk="1" fontAlgn="auto" latinLnBrk="0" hangingPunct="1">
              <a:lnSpc>
                <a:spcPct val="100000"/>
              </a:lnSpc>
              <a:spcBef>
                <a:spcPts val="0"/>
              </a:spcBef>
              <a:spcAft>
                <a:spcPts val="0"/>
              </a:spcAft>
              <a:buClr>
                <a:srgbClr val="000000"/>
              </a:buClr>
              <a:buSzTx/>
              <a:buFont typeface="Courier New" panose="02070309020205020404" pitchFamily="49" charset="0"/>
              <a:buChar char="o"/>
              <a:tabLst/>
              <a:defRPr/>
            </a:pPr>
            <a:endParaRPr kumimoji="0" lang="en-GB" sz="1600" b="0" i="0" u="none" strike="noStrike" kern="0" cap="none" spc="0" normalizeH="0" baseline="0" noProof="0" dirty="0">
              <a:ln>
                <a:noFill/>
              </a:ln>
              <a:solidFill>
                <a:srgbClr val="000000"/>
              </a:solidFill>
              <a:effectLst/>
              <a:uLnTx/>
              <a:uFillTx/>
              <a:latin typeface="Arial"/>
              <a:cs typeface="Arial"/>
              <a:sym typeface="Arial"/>
            </a:endParaRPr>
          </a:p>
        </p:txBody>
      </p:sp>
      <p:pic>
        <p:nvPicPr>
          <p:cNvPr id="7" name="Picture 6">
            <a:extLst>
              <a:ext uri="{FF2B5EF4-FFF2-40B4-BE49-F238E27FC236}">
                <a16:creationId xmlns:a16="http://schemas.microsoft.com/office/drawing/2014/main" id="{8213DF4D-CBFD-98F0-F557-4E44B2EC539C}"/>
              </a:ext>
            </a:extLst>
          </p:cNvPr>
          <p:cNvPicPr>
            <a:picLocks noChangeAspect="1"/>
          </p:cNvPicPr>
          <p:nvPr/>
        </p:nvPicPr>
        <p:blipFill>
          <a:blip r:embed="rId2"/>
          <a:stretch>
            <a:fillRect/>
          </a:stretch>
        </p:blipFill>
        <p:spPr>
          <a:xfrm>
            <a:off x="4737253" y="2335577"/>
            <a:ext cx="3933022" cy="2643744"/>
          </a:xfrm>
          <a:prstGeom prst="rect">
            <a:avLst/>
          </a:prstGeom>
        </p:spPr>
      </p:pic>
      <p:pic>
        <p:nvPicPr>
          <p:cNvPr id="8" name="Picture 7">
            <a:extLst>
              <a:ext uri="{FF2B5EF4-FFF2-40B4-BE49-F238E27FC236}">
                <a16:creationId xmlns:a16="http://schemas.microsoft.com/office/drawing/2014/main" id="{A454BDE2-BBD5-5CAB-8654-F71384042724}"/>
              </a:ext>
            </a:extLst>
          </p:cNvPr>
          <p:cNvPicPr>
            <a:picLocks noChangeAspect="1"/>
          </p:cNvPicPr>
          <p:nvPr/>
        </p:nvPicPr>
        <p:blipFill>
          <a:blip r:embed="rId3"/>
          <a:stretch>
            <a:fillRect/>
          </a:stretch>
        </p:blipFill>
        <p:spPr>
          <a:xfrm>
            <a:off x="264405" y="2335578"/>
            <a:ext cx="4307595" cy="2478794"/>
          </a:xfrm>
          <a:prstGeom prst="rect">
            <a:avLst/>
          </a:prstGeom>
        </p:spPr>
      </p:pic>
    </p:spTree>
    <p:extLst>
      <p:ext uri="{BB962C8B-B14F-4D97-AF65-F5344CB8AC3E}">
        <p14:creationId xmlns:p14="http://schemas.microsoft.com/office/powerpoint/2010/main" val="2828425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89000">
              <a:schemeClr val="accent1">
                <a:lumMod val="20000"/>
                <a:lumOff val="80000"/>
              </a:schemeClr>
            </a:gs>
            <a:gs pos="0">
              <a:schemeClr val="bg1"/>
            </a:gs>
          </a:gsLst>
          <a:lin ang="5400000" scaled="1"/>
        </a:gradFill>
        <a:effectLst/>
      </p:bgPr>
    </p:bg>
    <p:spTree>
      <p:nvGrpSpPr>
        <p:cNvPr id="1" name="Shape 78"/>
        <p:cNvGrpSpPr/>
        <p:nvPr/>
      </p:nvGrpSpPr>
      <p:grpSpPr>
        <a:xfrm>
          <a:off x="0" y="0"/>
          <a:ext cx="0" cy="0"/>
          <a:chOff x="0" y="0"/>
          <a:chExt cx="0" cy="0"/>
        </a:xfrm>
      </p:grpSpPr>
      <p:sp>
        <p:nvSpPr>
          <p:cNvPr id="79" name="Google Shape;79;p17"/>
          <p:cNvSpPr txBox="1"/>
          <p:nvPr/>
        </p:nvSpPr>
        <p:spPr>
          <a:xfrm>
            <a:off x="418641" y="188311"/>
            <a:ext cx="7956292" cy="85712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dirty="0"/>
          </a:p>
        </p:txBody>
      </p:sp>
      <p:sp>
        <p:nvSpPr>
          <p:cNvPr id="5" name="TextBox 4">
            <a:extLst>
              <a:ext uri="{FF2B5EF4-FFF2-40B4-BE49-F238E27FC236}">
                <a16:creationId xmlns:a16="http://schemas.microsoft.com/office/drawing/2014/main" id="{90AE9709-0672-97FC-00C3-8F9C762B81D8}"/>
              </a:ext>
            </a:extLst>
          </p:cNvPr>
          <p:cNvSpPr txBox="1"/>
          <p:nvPr/>
        </p:nvSpPr>
        <p:spPr>
          <a:xfrm>
            <a:off x="550654" y="658788"/>
            <a:ext cx="7123814" cy="4093428"/>
          </a:xfrm>
          <a:prstGeom prst="rect">
            <a:avLst/>
          </a:prstGeom>
          <a:noFill/>
        </p:spPr>
        <p:txBody>
          <a:bodyPr wrap="square">
            <a:spAutoFit/>
          </a:bodyPr>
          <a:lstStyle/>
          <a:p>
            <a:r>
              <a:rPr lang="en-IN" sz="1800" dirty="0"/>
              <a:t>Competitor Analysis</a:t>
            </a:r>
            <a:r>
              <a:rPr lang="en-IN" sz="1600" dirty="0"/>
              <a:t>:</a:t>
            </a:r>
          </a:p>
          <a:p>
            <a:endParaRPr lang="en-IN" dirty="0"/>
          </a:p>
          <a:p>
            <a:r>
              <a:rPr lang="en-IN" sz="1800" dirty="0"/>
              <a:t>  Competitor 1</a:t>
            </a:r>
            <a:r>
              <a:rPr lang="en-IN" dirty="0"/>
              <a:t>: </a:t>
            </a:r>
            <a:r>
              <a:rPr lang="en-IN" sz="1600" dirty="0"/>
              <a:t>Apollo Hospitals</a:t>
            </a:r>
            <a:endParaRPr lang="en-IN" dirty="0"/>
          </a:p>
          <a:p>
            <a:endParaRPr lang="en-IN" dirty="0"/>
          </a:p>
          <a:p>
            <a:pPr marL="285750" indent="-285750">
              <a:buFont typeface="Wingdings" panose="05000000000000000000" pitchFamily="2" charset="2"/>
              <a:buChar char="Ø"/>
            </a:pPr>
            <a:r>
              <a:rPr lang="en-IN" dirty="0"/>
              <a:t> USP: The cornerstones of Apollo’s legacy are its unstinting focus on clinical excellence, affordable costs, modern technology, and forward-looking research &amp; academics.</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 Founded year: 1983</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 Online communications: </a:t>
            </a:r>
            <a:r>
              <a:rPr lang="en-IN" dirty="0">
                <a:hlinkClick r:id="rId3"/>
              </a:rPr>
              <a:t>www.apollo24/7.com</a:t>
            </a:r>
            <a:endParaRPr lang="en-IN" dirty="0"/>
          </a:p>
          <a:p>
            <a:r>
              <a:rPr lang="en-IN" dirty="0"/>
              <a:t>        it is an easy way to communicate through online </a:t>
            </a:r>
          </a:p>
          <a:p>
            <a:r>
              <a:rPr lang="en-IN" dirty="0"/>
              <a:t>        and can also get the instant solution or results through </a:t>
            </a:r>
          </a:p>
          <a:p>
            <a:r>
              <a:rPr lang="en-IN" dirty="0"/>
              <a:t>        connection with apollo.</a:t>
            </a:r>
          </a:p>
          <a:p>
            <a:endParaRPr lang="en-IN" dirty="0"/>
          </a:p>
          <a:p>
            <a:pPr marL="285750" indent="-285750">
              <a:buFont typeface="Wingdings" panose="05000000000000000000" pitchFamily="2" charset="2"/>
              <a:buChar char="Ø"/>
            </a:pPr>
            <a:r>
              <a:rPr lang="en-IN" dirty="0"/>
              <a:t>Overall ranking: 1</a:t>
            </a:r>
            <a:r>
              <a:rPr lang="en-IN" baseline="30000" dirty="0"/>
              <a:t>st</a:t>
            </a:r>
            <a:r>
              <a:rPr lang="en-IN" dirty="0"/>
              <a:t> place in the market.</a:t>
            </a:r>
          </a:p>
          <a:p>
            <a:endParaRPr lang="en-IN" dirty="0"/>
          </a:p>
          <a:p>
            <a:endParaRPr lang="en-IN" dirty="0"/>
          </a:p>
        </p:txBody>
      </p:sp>
      <p:pic>
        <p:nvPicPr>
          <p:cNvPr id="6" name="Picture 5">
            <a:extLst>
              <a:ext uri="{FF2B5EF4-FFF2-40B4-BE49-F238E27FC236}">
                <a16:creationId xmlns:a16="http://schemas.microsoft.com/office/drawing/2014/main" id="{C9910140-A558-13CD-A515-339F430E3D87}"/>
              </a:ext>
            </a:extLst>
          </p:cNvPr>
          <p:cNvPicPr>
            <a:picLocks noChangeAspect="1"/>
          </p:cNvPicPr>
          <p:nvPr/>
        </p:nvPicPr>
        <p:blipFill>
          <a:blip r:embed="rId4"/>
          <a:stretch>
            <a:fillRect/>
          </a:stretch>
        </p:blipFill>
        <p:spPr>
          <a:xfrm>
            <a:off x="6201146" y="2643913"/>
            <a:ext cx="2780389" cy="1646503"/>
          </a:xfrm>
          <a:prstGeom prst="rect">
            <a:avLst/>
          </a:prstGeom>
        </p:spPr>
      </p:pic>
      <p:pic>
        <p:nvPicPr>
          <p:cNvPr id="7" name="Picture 6">
            <a:extLst>
              <a:ext uri="{FF2B5EF4-FFF2-40B4-BE49-F238E27FC236}">
                <a16:creationId xmlns:a16="http://schemas.microsoft.com/office/drawing/2014/main" id="{6F65A2F0-D7C1-8EF9-E20C-57279F786AF5}"/>
              </a:ext>
            </a:extLst>
          </p:cNvPr>
          <p:cNvPicPr>
            <a:picLocks noChangeAspect="1"/>
          </p:cNvPicPr>
          <p:nvPr/>
        </p:nvPicPr>
        <p:blipFill>
          <a:blip r:embed="rId5"/>
          <a:stretch>
            <a:fillRect/>
          </a:stretch>
        </p:blipFill>
        <p:spPr>
          <a:xfrm>
            <a:off x="6878846" y="806052"/>
            <a:ext cx="1714500" cy="98665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89000">
              <a:schemeClr val="accent1">
                <a:lumMod val="20000"/>
                <a:lumOff val="80000"/>
              </a:schemeClr>
            </a:gs>
            <a:gs pos="0">
              <a:schemeClr val="bg1"/>
            </a:gs>
          </a:gsLst>
          <a:lin ang="5400000" scaled="1"/>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258688-F0E0-A9B1-30EB-918658D00070}"/>
              </a:ext>
            </a:extLst>
          </p:cNvPr>
          <p:cNvSpPr txBox="1"/>
          <p:nvPr/>
        </p:nvSpPr>
        <p:spPr>
          <a:xfrm>
            <a:off x="269913" y="326278"/>
            <a:ext cx="8604173" cy="4093428"/>
          </a:xfrm>
          <a:prstGeom prst="rect">
            <a:avLst/>
          </a:prstGeom>
          <a:noFill/>
        </p:spPr>
        <p:txBody>
          <a:bodyPr wrap="square">
            <a:spAutoFit/>
          </a:bodyPr>
          <a:lstStyle/>
          <a:p>
            <a:r>
              <a:rPr lang="en-IN" sz="1800" dirty="0"/>
              <a:t>Competitor 2: Max healthcare</a:t>
            </a:r>
          </a:p>
          <a:p>
            <a:endParaRPr lang="en-IN" sz="1800" dirty="0"/>
          </a:p>
          <a:p>
            <a:pPr marL="285750" indent="-285750">
              <a:buFont typeface="Wingdings" panose="05000000000000000000" pitchFamily="2" charset="2"/>
              <a:buChar char="Ø"/>
            </a:pPr>
            <a:r>
              <a:rPr lang="en-IN" sz="1600" dirty="0"/>
              <a:t>USP:  committed to the highest standards of medical excellence, patient care scientific knowledge and medical education and </a:t>
            </a:r>
            <a:r>
              <a:rPr lang="en-US" sz="1600" dirty="0"/>
              <a:t>our vision is to be the most well regarded healthcare provider in India .</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US" sz="1600" dirty="0"/>
              <a:t>Founded year:2001</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IN" sz="1600" dirty="0"/>
              <a:t>Online communications: </a:t>
            </a:r>
            <a:r>
              <a:rPr lang="en-IN" sz="1600" dirty="0">
                <a:hlinkClick r:id="rId2"/>
              </a:rPr>
              <a:t>www.maxhealthcare.in</a:t>
            </a:r>
            <a:endParaRPr lang="en-IN" sz="1600" dirty="0"/>
          </a:p>
          <a:p>
            <a:r>
              <a:rPr lang="en-IN" sz="1600" dirty="0"/>
              <a:t>     max healthcare doesn’t change any money while</a:t>
            </a:r>
          </a:p>
          <a:p>
            <a:r>
              <a:rPr lang="en-IN" sz="1600" dirty="0"/>
              <a:t>     consulting through online. Communication is way </a:t>
            </a:r>
          </a:p>
          <a:p>
            <a:r>
              <a:rPr lang="en-IN" sz="1600" dirty="0"/>
              <a:t>     to share thoughts and spreading the knowledge about</a:t>
            </a:r>
          </a:p>
          <a:p>
            <a:r>
              <a:rPr lang="en-IN" sz="1600" dirty="0"/>
              <a:t>     our healthcare.  </a:t>
            </a:r>
          </a:p>
          <a:p>
            <a:endParaRPr lang="en-IN" sz="1600" dirty="0"/>
          </a:p>
          <a:p>
            <a:pPr marL="285750" indent="-285750">
              <a:buFont typeface="Wingdings" panose="05000000000000000000" pitchFamily="2" charset="2"/>
              <a:buChar char="Ø"/>
            </a:pPr>
            <a:r>
              <a:rPr lang="en-IN" sz="1600" dirty="0"/>
              <a:t>Overall ranking : 	2</a:t>
            </a:r>
            <a:r>
              <a:rPr lang="en-IN" sz="1600" baseline="30000" dirty="0"/>
              <a:t>nd</a:t>
            </a:r>
            <a:r>
              <a:rPr lang="en-IN" sz="1600" dirty="0"/>
              <a:t> place in the </a:t>
            </a:r>
          </a:p>
          <a:p>
            <a:r>
              <a:rPr lang="en-IN" sz="1600" dirty="0"/>
              <a:t>       market.</a:t>
            </a:r>
          </a:p>
        </p:txBody>
      </p:sp>
      <p:pic>
        <p:nvPicPr>
          <p:cNvPr id="5" name="Picture 4">
            <a:extLst>
              <a:ext uri="{FF2B5EF4-FFF2-40B4-BE49-F238E27FC236}">
                <a16:creationId xmlns:a16="http://schemas.microsoft.com/office/drawing/2014/main" id="{4FA3D6B5-3C7A-0442-6BE5-774B7B519FE2}"/>
              </a:ext>
            </a:extLst>
          </p:cNvPr>
          <p:cNvPicPr>
            <a:picLocks noChangeAspect="1"/>
          </p:cNvPicPr>
          <p:nvPr/>
        </p:nvPicPr>
        <p:blipFill>
          <a:blip r:embed="rId3"/>
          <a:stretch>
            <a:fillRect/>
          </a:stretch>
        </p:blipFill>
        <p:spPr>
          <a:xfrm>
            <a:off x="3838073" y="3438841"/>
            <a:ext cx="4138863" cy="1624264"/>
          </a:xfrm>
          <a:prstGeom prst="rect">
            <a:avLst/>
          </a:prstGeom>
        </p:spPr>
      </p:pic>
      <p:pic>
        <p:nvPicPr>
          <p:cNvPr id="6" name="Picture 5">
            <a:extLst>
              <a:ext uri="{FF2B5EF4-FFF2-40B4-BE49-F238E27FC236}">
                <a16:creationId xmlns:a16="http://schemas.microsoft.com/office/drawing/2014/main" id="{9AC9119F-A0A1-5554-136C-455C4C8F9FEF}"/>
              </a:ext>
            </a:extLst>
          </p:cNvPr>
          <p:cNvPicPr>
            <a:picLocks noChangeAspect="1"/>
          </p:cNvPicPr>
          <p:nvPr/>
        </p:nvPicPr>
        <p:blipFill>
          <a:blip r:embed="rId4"/>
          <a:stretch>
            <a:fillRect/>
          </a:stretch>
        </p:blipFill>
        <p:spPr>
          <a:xfrm>
            <a:off x="5702967" y="1481863"/>
            <a:ext cx="2598821" cy="1754631"/>
          </a:xfrm>
          <a:prstGeom prst="rect">
            <a:avLst/>
          </a:prstGeom>
        </p:spPr>
      </p:pic>
    </p:spTree>
    <p:extLst>
      <p:ext uri="{BB962C8B-B14F-4D97-AF65-F5344CB8AC3E}">
        <p14:creationId xmlns:p14="http://schemas.microsoft.com/office/powerpoint/2010/main" val="22900394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1832</TotalTime>
  <Words>3015</Words>
  <Application>Microsoft Office PowerPoint</Application>
  <PresentationFormat>On-screen Show (16:9)</PresentationFormat>
  <Paragraphs>354</Paragraphs>
  <Slides>45</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Calibri</vt:lpstr>
      <vt:lpstr>Calibri Light</vt:lpstr>
      <vt:lpstr>Courier New</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Sathvika Sarvani</cp:lastModifiedBy>
  <cp:revision>10</cp:revision>
  <dcterms:modified xsi:type="dcterms:W3CDTF">2023-08-11T13:45:50Z</dcterms:modified>
</cp:coreProperties>
</file>